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7" r:id="rId5"/>
    <p:sldId id="264" r:id="rId6"/>
    <p:sldId id="262" r:id="rId7"/>
    <p:sldId id="269" r:id="rId8"/>
    <p:sldId id="270" r:id="rId9"/>
    <p:sldId id="272" r:id="rId10"/>
    <p:sldId id="274" r:id="rId11"/>
    <p:sldId id="271" r:id="rId12"/>
    <p:sldId id="260" r:id="rId13"/>
    <p:sldId id="276" r:id="rId14"/>
    <p:sldId id="277" r:id="rId15"/>
    <p:sldId id="261" r:id="rId16"/>
    <p:sldId id="263" r:id="rId17"/>
    <p:sldId id="265" r:id="rId18"/>
  </p:sldIdLst>
  <p:sldSz cx="18288000" cy="10287000"/>
  <p:notesSz cx="6858000" cy="9144000"/>
  <p:embeddedFontLst>
    <p:embeddedFont>
      <p:font typeface="More Sugar" panose="020B0604020202020204" charset="0"/>
      <p:regular r:id="rId19"/>
    </p:embeddedFont>
    <p:embeddedFont>
      <p:font typeface="More Sugar Thin" panose="020B0604020202020204" charset="0"/>
      <p:regular r:id="rId20"/>
    </p:embeddedFont>
    <p:embeddedFont>
      <p:font typeface="Handy Casual" panose="020B0604020202020204" charset="0"/>
      <p:regular r:id="rId21"/>
    </p:embeddedFont>
    <p:embeddedFont>
      <p:font typeface="Berlin Sans FB" panose="020E0602020502020306" pitchFamily="34"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18" Type="http://schemas.openxmlformats.org/officeDocument/2006/relationships/image" Target="../media/image8.png"/><Relationship Id="rId26" Type="http://schemas.openxmlformats.org/officeDocument/2006/relationships/image" Target="../media/image20.svg"/><Relationship Id="rId3" Type="http://schemas.openxmlformats.org/officeDocument/2006/relationships/image" Target="../media/image96.svg"/><Relationship Id="rId21" Type="http://schemas.openxmlformats.org/officeDocument/2006/relationships/image" Target="../media/image22.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image" Target="../media/image34.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0.png"/><Relationship Id="rId5" Type="http://schemas.openxmlformats.org/officeDocument/2006/relationships/image" Target="../media/image2.svg"/><Relationship Id="rId15" Type="http://schemas.openxmlformats.org/officeDocument/2006/relationships/image" Target="../media/image10.svg"/><Relationship Id="rId23" Type="http://schemas.openxmlformats.org/officeDocument/2006/relationships/image" Target="../media/image98.svg"/><Relationship Id="rId28" Type="http://schemas.openxmlformats.org/officeDocument/2006/relationships/image" Target="../media/image101.svg"/><Relationship Id="rId10" Type="http://schemas.openxmlformats.org/officeDocument/2006/relationships/image" Target="../media/image4.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png"/><Relationship Id="rId22" Type="http://schemas.openxmlformats.org/officeDocument/2006/relationships/image" Target="../media/image35.png"/><Relationship Id="rId27" Type="http://schemas.openxmlformats.org/officeDocument/2006/relationships/image" Target="../media/image36.png"/></Relationships>
</file>

<file path=ppt/slides/_rels/slide11.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24.svg"/><Relationship Id="rId7" Type="http://schemas.openxmlformats.org/officeDocument/2006/relationships/image" Target="../media/image40.png"/><Relationship Id="rId12" Type="http://schemas.openxmlformats.org/officeDocument/2006/relationships/image" Target="../media/image16.svg"/><Relationship Id="rId2" Type="http://schemas.openxmlformats.org/officeDocument/2006/relationships/image" Target="../media/image37.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8.png"/><Relationship Id="rId5" Type="http://schemas.openxmlformats.org/officeDocument/2006/relationships/image" Target="../media/image26.svg"/><Relationship Id="rId15" Type="http://schemas.openxmlformats.org/officeDocument/2006/relationships/image" Target="../media/image42.png"/><Relationship Id="rId10" Type="http://schemas.openxmlformats.org/officeDocument/2006/relationships/image" Target="../media/image31.svg"/><Relationship Id="rId4" Type="http://schemas.openxmlformats.org/officeDocument/2006/relationships/image" Target="../media/image3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3.svg"/><Relationship Id="rId18" Type="http://schemas.openxmlformats.org/officeDocument/2006/relationships/image" Target="../media/image2.png"/><Relationship Id="rId26" Type="http://schemas.openxmlformats.org/officeDocument/2006/relationships/image" Target="../media/image46.png"/><Relationship Id="rId3" Type="http://schemas.openxmlformats.org/officeDocument/2006/relationships/image" Target="../media/image57.svg"/><Relationship Id="rId21" Type="http://schemas.openxmlformats.org/officeDocument/2006/relationships/image" Target="../media/image12.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67.svg"/><Relationship Id="rId25" Type="http://schemas.openxmlformats.org/officeDocument/2006/relationships/image" Target="../media/image71.svg"/><Relationship Id="rId2" Type="http://schemas.openxmlformats.org/officeDocument/2006/relationships/image" Target="../media/image23.png"/><Relationship Id="rId16" Type="http://schemas.openxmlformats.org/officeDocument/2006/relationships/image" Target="../media/image45.png"/><Relationship Id="rId20" Type="http://schemas.openxmlformats.org/officeDocument/2006/relationships/image" Target="../media/image6.png"/><Relationship Id="rId29"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1.svg"/><Relationship Id="rId24" Type="http://schemas.openxmlformats.org/officeDocument/2006/relationships/image" Target="../media/image28.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69.svg"/><Relationship Id="rId28" Type="http://schemas.openxmlformats.org/officeDocument/2006/relationships/image" Target="../media/image17.png"/><Relationship Id="rId10" Type="http://schemas.openxmlformats.org/officeDocument/2006/relationships/image" Target="../media/image25.png"/><Relationship Id="rId19"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8.svg"/><Relationship Id="rId14" Type="http://schemas.openxmlformats.org/officeDocument/2006/relationships/image" Target="../media/image44.png"/><Relationship Id="rId22" Type="http://schemas.openxmlformats.org/officeDocument/2006/relationships/image" Target="../media/image27.png"/><Relationship Id="rId27" Type="http://schemas.openxmlformats.org/officeDocument/2006/relationships/image" Target="../media/image73.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1.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49.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6.svg"/><Relationship Id="rId25" Type="http://schemas.openxmlformats.org/officeDocument/2006/relationships/image" Target="../media/image53.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8.png"/><Relationship Id="rId29"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24" Type="http://schemas.openxmlformats.org/officeDocument/2006/relationships/image" Target="../media/image20.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51.svg"/><Relationship Id="rId28" Type="http://schemas.openxmlformats.org/officeDocument/2006/relationships/image" Target="../media/image21.png"/><Relationship Id="rId10" Type="http://schemas.openxmlformats.org/officeDocument/2006/relationships/image" Target="../media/image6.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9.png"/><Relationship Id="rId27"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3.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57.svg"/><Relationship Id="rId21" Type="http://schemas.openxmlformats.org/officeDocument/2006/relationships/image" Target="../media/image71.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12.svg"/><Relationship Id="rId25" Type="http://schemas.openxmlformats.org/officeDocument/2006/relationships/image" Target="../media/image114.svg"/><Relationship Id="rId2" Type="http://schemas.openxmlformats.org/officeDocument/2006/relationships/image" Target="../media/image23.png"/><Relationship Id="rId16" Type="http://schemas.openxmlformats.org/officeDocument/2006/relationships/image" Target="../media/image6.png"/><Relationship Id="rId20" Type="http://schemas.openxmlformats.org/officeDocument/2006/relationships/image" Target="../media/image28.png"/><Relationship Id="rId29" Type="http://schemas.openxmlformats.org/officeDocument/2006/relationships/image" Target="../media/image11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1.svg"/><Relationship Id="rId24" Type="http://schemas.openxmlformats.org/officeDocument/2006/relationships/image" Target="../media/image30.png"/><Relationship Id="rId5" Type="http://schemas.openxmlformats.org/officeDocument/2006/relationships/image" Target="../media/image59.svg"/><Relationship Id="rId15" Type="http://schemas.openxmlformats.org/officeDocument/2006/relationships/image" Target="../media/image4.svg"/><Relationship Id="rId23" Type="http://schemas.openxmlformats.org/officeDocument/2006/relationships/image" Target="../media/image112.svg"/><Relationship Id="rId28" Type="http://schemas.openxmlformats.org/officeDocument/2006/relationships/image" Target="../media/image32.png"/><Relationship Id="rId10" Type="http://schemas.openxmlformats.org/officeDocument/2006/relationships/image" Target="../media/image25.png"/><Relationship Id="rId19" Type="http://schemas.openxmlformats.org/officeDocument/2006/relationships/image" Target="../media/image69.svg"/><Relationship Id="rId31" Type="http://schemas.openxmlformats.org/officeDocument/2006/relationships/image" Target="../media/image120.svg"/><Relationship Id="rId4" Type="http://schemas.openxmlformats.org/officeDocument/2006/relationships/image" Target="../media/image24.png"/><Relationship Id="rId9" Type="http://schemas.openxmlformats.org/officeDocument/2006/relationships/image" Target="../media/image8.svg"/><Relationship Id="rId14" Type="http://schemas.openxmlformats.org/officeDocument/2006/relationships/image" Target="../media/image2.png"/><Relationship Id="rId22" Type="http://schemas.openxmlformats.org/officeDocument/2006/relationships/image" Target="../media/image29.png"/><Relationship Id="rId27" Type="http://schemas.openxmlformats.org/officeDocument/2006/relationships/image" Target="../media/image116.svg"/><Relationship Id="rId30"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79.svg"/><Relationship Id="rId26" Type="http://schemas.openxmlformats.org/officeDocument/2006/relationships/image" Target="../media/image92.svg"/><Relationship Id="rId3" Type="http://schemas.openxmlformats.org/officeDocument/2006/relationships/image" Target="../media/image75.svg"/><Relationship Id="rId7" Type="http://schemas.openxmlformats.org/officeDocument/2006/relationships/image" Target="../media/image10.svg"/><Relationship Id="rId12" Type="http://schemas.openxmlformats.org/officeDocument/2006/relationships/image" Target="../media/image49.png"/><Relationship Id="rId17" Type="http://schemas.openxmlformats.org/officeDocument/2006/relationships/image" Target="../media/image52.png"/><Relationship Id="rId25" Type="http://schemas.openxmlformats.org/officeDocument/2006/relationships/image" Target="../media/image53.png"/><Relationship Id="rId2" Type="http://schemas.openxmlformats.org/officeDocument/2006/relationships/image" Target="../media/image47.png"/><Relationship Id="rId16"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9.svg"/><Relationship Id="rId24" Type="http://schemas.openxmlformats.org/officeDocument/2006/relationships/image" Target="../media/image90.svg"/><Relationship Id="rId5" Type="http://schemas.openxmlformats.org/officeDocument/2006/relationships/image" Target="../media/image77.svg"/><Relationship Id="rId15" Type="http://schemas.openxmlformats.org/officeDocument/2006/relationships/image" Target="../media/image81.svg"/><Relationship Id="rId28" Type="http://schemas.openxmlformats.org/officeDocument/2006/relationships/image" Target="../media/image94.svg"/><Relationship Id="rId10" Type="http://schemas.openxmlformats.org/officeDocument/2006/relationships/image" Target="../media/image24.png"/><Relationship Id="rId4" Type="http://schemas.openxmlformats.org/officeDocument/2006/relationships/image" Target="../media/image48.png"/><Relationship Id="rId9" Type="http://schemas.openxmlformats.org/officeDocument/2006/relationships/image" Target="../media/image33.svg"/><Relationship Id="rId14" Type="http://schemas.openxmlformats.org/officeDocument/2006/relationships/image" Target="../media/image50.png"/><Relationship Id="rId27"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3.svg"/><Relationship Id="rId18" Type="http://schemas.openxmlformats.org/officeDocument/2006/relationships/image" Target="../media/image58.png"/><Relationship Id="rId3" Type="http://schemas.openxmlformats.org/officeDocument/2006/relationships/image" Target="../media/image37.svg"/><Relationship Id="rId21" Type="http://schemas.openxmlformats.org/officeDocument/2006/relationships/image" Target="../media/image17.png"/><Relationship Id="rId7" Type="http://schemas.openxmlformats.org/officeDocument/2006/relationships/image" Target="../media/image8.svg"/><Relationship Id="rId12" Type="http://schemas.openxmlformats.org/officeDocument/2006/relationships/image" Target="../media/image55.png"/><Relationship Id="rId17" Type="http://schemas.openxmlformats.org/officeDocument/2006/relationships/image" Target="../media/image107.svg"/><Relationship Id="rId2" Type="http://schemas.openxmlformats.org/officeDocument/2006/relationships/image" Target="../media/image12.png"/><Relationship Id="rId16" Type="http://schemas.openxmlformats.org/officeDocument/2006/relationships/image" Target="../media/image57.png"/><Relationship Id="rId20"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05.svg"/><Relationship Id="rId10" Type="http://schemas.openxmlformats.org/officeDocument/2006/relationships/image" Target="../media/image6.png"/><Relationship Id="rId19" Type="http://schemas.openxmlformats.org/officeDocument/2006/relationships/image" Target="../media/image109.svg"/><Relationship Id="rId4" Type="http://schemas.openxmlformats.org/officeDocument/2006/relationships/image" Target="../media/image2.png"/><Relationship Id="rId9" Type="http://schemas.openxmlformats.org/officeDocument/2006/relationships/image" Target="../media/image61.svg"/><Relationship Id="rId14" Type="http://schemas.openxmlformats.org/officeDocument/2006/relationships/image" Target="../media/image56.png"/><Relationship Id="rId22"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18" Type="http://schemas.openxmlformats.org/officeDocument/2006/relationships/image" Target="../media/image8.png"/><Relationship Id="rId3" Type="http://schemas.openxmlformats.org/officeDocument/2006/relationships/image" Target="../media/image122.svg"/><Relationship Id="rId21"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4.svg"/><Relationship Id="rId2" Type="http://schemas.openxmlformats.org/officeDocument/2006/relationships/image" Target="../media/image60.png"/><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61.jpeg"/><Relationship Id="rId5" Type="http://schemas.openxmlformats.org/officeDocument/2006/relationships/image" Target="../media/image2.svg"/><Relationship Id="rId15" Type="http://schemas.openxmlformats.org/officeDocument/2006/relationships/image" Target="../media/image12.svg"/><Relationship Id="rId23" Type="http://schemas.openxmlformats.org/officeDocument/2006/relationships/image" Target="../media/image22.svg"/><Relationship Id="rId10" Type="http://schemas.openxmlformats.org/officeDocument/2006/relationships/image" Target="../media/image4.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6.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svg"/><Relationship Id="rId18" Type="http://schemas.openxmlformats.org/officeDocument/2006/relationships/image" Target="../media/image16.png"/><Relationship Id="rId3" Type="http://schemas.openxmlformats.org/officeDocument/2006/relationships/image" Target="../media/image37.svg"/><Relationship Id="rId21" Type="http://schemas.openxmlformats.org/officeDocument/2006/relationships/image" Target="../media/image47.svg"/><Relationship Id="rId7" Type="http://schemas.openxmlformats.org/officeDocument/2006/relationships/image" Target="../media/image39.svg"/><Relationship Id="rId12" Type="http://schemas.openxmlformats.org/officeDocument/2006/relationships/image" Target="../media/image11.png"/><Relationship Id="rId17" Type="http://schemas.openxmlformats.org/officeDocument/2006/relationships/image" Target="../media/image43.svg"/><Relationship Id="rId2" Type="http://schemas.openxmlformats.org/officeDocument/2006/relationships/image" Target="../media/image12.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41.svg"/><Relationship Id="rId10" Type="http://schemas.openxmlformats.org/officeDocument/2006/relationships/image" Target="../media/image7.png"/><Relationship Id="rId19" Type="http://schemas.openxmlformats.org/officeDocument/2006/relationships/image" Target="../media/image45.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1.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49.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6.svg"/><Relationship Id="rId25" Type="http://schemas.openxmlformats.org/officeDocument/2006/relationships/image" Target="../media/image53.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8.png"/><Relationship Id="rId29"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24" Type="http://schemas.openxmlformats.org/officeDocument/2006/relationships/image" Target="../media/image20.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51.svg"/><Relationship Id="rId28" Type="http://schemas.openxmlformats.org/officeDocument/2006/relationships/image" Target="../media/image21.png"/><Relationship Id="rId10" Type="http://schemas.openxmlformats.org/officeDocument/2006/relationships/image" Target="../media/image6.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9.png"/><Relationship Id="rId27"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svg"/><Relationship Id="rId18" Type="http://schemas.openxmlformats.org/officeDocument/2006/relationships/image" Target="../media/image16.png"/><Relationship Id="rId3" Type="http://schemas.openxmlformats.org/officeDocument/2006/relationships/image" Target="../media/image37.svg"/><Relationship Id="rId21" Type="http://schemas.openxmlformats.org/officeDocument/2006/relationships/image" Target="../media/image47.svg"/><Relationship Id="rId7" Type="http://schemas.openxmlformats.org/officeDocument/2006/relationships/image" Target="../media/image39.svg"/><Relationship Id="rId12" Type="http://schemas.openxmlformats.org/officeDocument/2006/relationships/image" Target="../media/image11.png"/><Relationship Id="rId17" Type="http://schemas.openxmlformats.org/officeDocument/2006/relationships/image" Target="../media/image43.svg"/><Relationship Id="rId2" Type="http://schemas.openxmlformats.org/officeDocument/2006/relationships/image" Target="../media/image12.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41.svg"/><Relationship Id="rId10" Type="http://schemas.openxmlformats.org/officeDocument/2006/relationships/image" Target="../media/image7.png"/><Relationship Id="rId19" Type="http://schemas.openxmlformats.org/officeDocument/2006/relationships/image" Target="../media/image45.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4.pn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3.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57.svg"/><Relationship Id="rId21" Type="http://schemas.openxmlformats.org/officeDocument/2006/relationships/image" Target="../media/image71.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12.svg"/><Relationship Id="rId25" Type="http://schemas.openxmlformats.org/officeDocument/2006/relationships/image" Target="../media/image114.svg"/><Relationship Id="rId2" Type="http://schemas.openxmlformats.org/officeDocument/2006/relationships/image" Target="../media/image23.png"/><Relationship Id="rId16" Type="http://schemas.openxmlformats.org/officeDocument/2006/relationships/image" Target="../media/image6.png"/><Relationship Id="rId20" Type="http://schemas.openxmlformats.org/officeDocument/2006/relationships/image" Target="../media/image28.png"/><Relationship Id="rId29" Type="http://schemas.openxmlformats.org/officeDocument/2006/relationships/image" Target="../media/image11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1.svg"/><Relationship Id="rId24" Type="http://schemas.openxmlformats.org/officeDocument/2006/relationships/image" Target="../media/image30.png"/><Relationship Id="rId5" Type="http://schemas.openxmlformats.org/officeDocument/2006/relationships/image" Target="../media/image59.svg"/><Relationship Id="rId15" Type="http://schemas.openxmlformats.org/officeDocument/2006/relationships/image" Target="../media/image4.svg"/><Relationship Id="rId23" Type="http://schemas.openxmlformats.org/officeDocument/2006/relationships/image" Target="../media/image112.svg"/><Relationship Id="rId28" Type="http://schemas.openxmlformats.org/officeDocument/2006/relationships/image" Target="../media/image32.png"/><Relationship Id="rId10" Type="http://schemas.openxmlformats.org/officeDocument/2006/relationships/image" Target="../media/image25.png"/><Relationship Id="rId19" Type="http://schemas.openxmlformats.org/officeDocument/2006/relationships/image" Target="../media/image69.svg"/><Relationship Id="rId31" Type="http://schemas.openxmlformats.org/officeDocument/2006/relationships/image" Target="../media/image120.svg"/><Relationship Id="rId4" Type="http://schemas.openxmlformats.org/officeDocument/2006/relationships/image" Target="../media/image24.png"/><Relationship Id="rId9" Type="http://schemas.openxmlformats.org/officeDocument/2006/relationships/image" Target="../media/image8.svg"/><Relationship Id="rId14" Type="http://schemas.openxmlformats.org/officeDocument/2006/relationships/image" Target="../media/image2.png"/><Relationship Id="rId22" Type="http://schemas.openxmlformats.org/officeDocument/2006/relationships/image" Target="../media/image29.png"/><Relationship Id="rId27" Type="http://schemas.openxmlformats.org/officeDocument/2006/relationships/image" Target="../media/image116.svg"/><Relationship Id="rId30"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18" Type="http://schemas.openxmlformats.org/officeDocument/2006/relationships/image" Target="../media/image8.png"/><Relationship Id="rId26" Type="http://schemas.openxmlformats.org/officeDocument/2006/relationships/image" Target="../media/image20.svg"/><Relationship Id="rId3" Type="http://schemas.openxmlformats.org/officeDocument/2006/relationships/image" Target="../media/image96.svg"/><Relationship Id="rId21" Type="http://schemas.openxmlformats.org/officeDocument/2006/relationships/image" Target="../media/image22.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image" Target="../media/image34.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0.png"/><Relationship Id="rId5" Type="http://schemas.openxmlformats.org/officeDocument/2006/relationships/image" Target="../media/image2.svg"/><Relationship Id="rId15" Type="http://schemas.openxmlformats.org/officeDocument/2006/relationships/image" Target="../media/image10.svg"/><Relationship Id="rId23" Type="http://schemas.openxmlformats.org/officeDocument/2006/relationships/image" Target="../media/image98.svg"/><Relationship Id="rId28" Type="http://schemas.openxmlformats.org/officeDocument/2006/relationships/image" Target="../media/image101.svg"/><Relationship Id="rId10" Type="http://schemas.openxmlformats.org/officeDocument/2006/relationships/image" Target="../media/image4.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png"/><Relationship Id="rId22" Type="http://schemas.openxmlformats.org/officeDocument/2006/relationships/image" Target="../media/image35.png"/><Relationship Id="rId27"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18" Type="http://schemas.openxmlformats.org/officeDocument/2006/relationships/image" Target="../media/image8.png"/><Relationship Id="rId26" Type="http://schemas.openxmlformats.org/officeDocument/2006/relationships/image" Target="../media/image20.svg"/><Relationship Id="rId3" Type="http://schemas.openxmlformats.org/officeDocument/2006/relationships/image" Target="../media/image96.svg"/><Relationship Id="rId21" Type="http://schemas.openxmlformats.org/officeDocument/2006/relationships/image" Target="../media/image22.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image" Target="../media/image34.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0.png"/><Relationship Id="rId5" Type="http://schemas.openxmlformats.org/officeDocument/2006/relationships/image" Target="../media/image2.svg"/><Relationship Id="rId15" Type="http://schemas.openxmlformats.org/officeDocument/2006/relationships/image" Target="../media/image10.svg"/><Relationship Id="rId23" Type="http://schemas.openxmlformats.org/officeDocument/2006/relationships/image" Target="../media/image98.svg"/><Relationship Id="rId28" Type="http://schemas.openxmlformats.org/officeDocument/2006/relationships/image" Target="../media/image101.svg"/><Relationship Id="rId10" Type="http://schemas.openxmlformats.org/officeDocument/2006/relationships/image" Target="../media/image4.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png"/><Relationship Id="rId22" Type="http://schemas.openxmlformats.org/officeDocument/2006/relationships/image" Target="../media/image35.png"/><Relationship Id="rId27" Type="http://schemas.openxmlformats.org/officeDocument/2006/relationships/image" Target="../media/image36.png"/></Relationships>
</file>

<file path=ppt/slides/_rels/slide8.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24.svg"/><Relationship Id="rId7" Type="http://schemas.openxmlformats.org/officeDocument/2006/relationships/image" Target="../media/image40.png"/><Relationship Id="rId12" Type="http://schemas.openxmlformats.org/officeDocument/2006/relationships/image" Target="../media/image16.svg"/><Relationship Id="rId2" Type="http://schemas.openxmlformats.org/officeDocument/2006/relationships/image" Target="../media/image37.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8.png"/><Relationship Id="rId5" Type="http://schemas.openxmlformats.org/officeDocument/2006/relationships/image" Target="../media/image26.svg"/><Relationship Id="rId15" Type="http://schemas.openxmlformats.org/officeDocument/2006/relationships/image" Target="../media/image42.png"/><Relationship Id="rId10" Type="http://schemas.openxmlformats.org/officeDocument/2006/relationships/image" Target="../media/image31.svg"/><Relationship Id="rId4" Type="http://schemas.openxmlformats.org/officeDocument/2006/relationships/image" Target="../media/image38.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18" Type="http://schemas.openxmlformats.org/officeDocument/2006/relationships/image" Target="../media/image8.png"/><Relationship Id="rId26" Type="http://schemas.openxmlformats.org/officeDocument/2006/relationships/image" Target="../media/image20.svg"/><Relationship Id="rId3" Type="http://schemas.openxmlformats.org/officeDocument/2006/relationships/image" Target="../media/image96.svg"/><Relationship Id="rId21" Type="http://schemas.openxmlformats.org/officeDocument/2006/relationships/image" Target="../media/image22.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14.svg"/><Relationship Id="rId2" Type="http://schemas.openxmlformats.org/officeDocument/2006/relationships/image" Target="../media/image34.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0.png"/><Relationship Id="rId5" Type="http://schemas.openxmlformats.org/officeDocument/2006/relationships/image" Target="../media/image2.svg"/><Relationship Id="rId15" Type="http://schemas.openxmlformats.org/officeDocument/2006/relationships/image" Target="../media/image10.svg"/><Relationship Id="rId23" Type="http://schemas.openxmlformats.org/officeDocument/2006/relationships/image" Target="../media/image98.svg"/><Relationship Id="rId28" Type="http://schemas.openxmlformats.org/officeDocument/2006/relationships/image" Target="../media/image101.svg"/><Relationship Id="rId10" Type="http://schemas.openxmlformats.org/officeDocument/2006/relationships/image" Target="../media/image4.png"/><Relationship Id="rId19"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5.png"/><Relationship Id="rId22" Type="http://schemas.openxmlformats.org/officeDocument/2006/relationships/image" Target="../media/image35.png"/><Relationship Id="rId27"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4975329">
            <a:off x="10831178" y="-3013047"/>
            <a:ext cx="9374539" cy="10031121"/>
          </a:xfrm>
          <a:custGeom>
            <a:avLst/>
            <a:gdLst/>
            <a:ahLst/>
            <a:cxnLst/>
            <a:rect l="l" t="t" r="r" b="b"/>
            <a:pathLst>
              <a:path w="9374539" h="10031121">
                <a:moveTo>
                  <a:pt x="0" y="0"/>
                </a:moveTo>
                <a:lnTo>
                  <a:pt x="9374538" y="0"/>
                </a:lnTo>
                <a:lnTo>
                  <a:pt x="9374538" y="10031121"/>
                </a:lnTo>
                <a:lnTo>
                  <a:pt x="0" y="10031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405708">
            <a:off x="-2553589" y="7058552"/>
            <a:ext cx="8257993" cy="6996773"/>
          </a:xfrm>
          <a:custGeom>
            <a:avLst/>
            <a:gdLst/>
            <a:ahLst/>
            <a:cxnLst/>
            <a:rect l="l" t="t" r="r" b="b"/>
            <a:pathLst>
              <a:path w="8257993" h="6996773">
                <a:moveTo>
                  <a:pt x="0" y="0"/>
                </a:moveTo>
                <a:lnTo>
                  <a:pt x="8257993" y="0"/>
                </a:lnTo>
                <a:lnTo>
                  <a:pt x="8257993" y="6996773"/>
                </a:lnTo>
                <a:lnTo>
                  <a:pt x="0" y="69967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143192">
            <a:off x="11479416" y="8363034"/>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377189" y="-3700436"/>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431467" y="7705463"/>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15732293" y="3900721"/>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a:off x="704981" y="6210242"/>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rot="275229">
            <a:off x="6905424" y="7807226"/>
            <a:ext cx="4477152" cy="1245462"/>
          </a:xfrm>
          <a:custGeom>
            <a:avLst/>
            <a:gdLst/>
            <a:ahLst/>
            <a:cxnLst/>
            <a:rect l="l" t="t" r="r" b="b"/>
            <a:pathLst>
              <a:path w="4477152" h="1245462">
                <a:moveTo>
                  <a:pt x="0" y="0"/>
                </a:moveTo>
                <a:lnTo>
                  <a:pt x="4477152" y="0"/>
                </a:lnTo>
                <a:lnTo>
                  <a:pt x="4477152" y="1245462"/>
                </a:lnTo>
                <a:lnTo>
                  <a:pt x="0" y="124546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1272167">
            <a:off x="4642510" y="2196266"/>
            <a:ext cx="1936471" cy="874717"/>
          </a:xfrm>
          <a:custGeom>
            <a:avLst/>
            <a:gdLst/>
            <a:ahLst/>
            <a:cxnLst/>
            <a:rect l="l" t="t" r="r" b="b"/>
            <a:pathLst>
              <a:path w="1936471" h="874717">
                <a:moveTo>
                  <a:pt x="0" y="0"/>
                </a:moveTo>
                <a:lnTo>
                  <a:pt x="1936471" y="0"/>
                </a:lnTo>
                <a:lnTo>
                  <a:pt x="1936471" y="874718"/>
                </a:lnTo>
                <a:lnTo>
                  <a:pt x="0" y="8747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3413554" y="2385179"/>
            <a:ext cx="11927271" cy="5476499"/>
          </a:xfrm>
          <a:prstGeom prst="rect">
            <a:avLst/>
          </a:prstGeom>
        </p:spPr>
        <p:txBody>
          <a:bodyPr lIns="0" tIns="0" rIns="0" bIns="0" rtlCol="0" anchor="t">
            <a:spAutoFit/>
          </a:bodyPr>
          <a:lstStyle/>
          <a:p>
            <a:pPr algn="ctr">
              <a:lnSpc>
                <a:spcPts val="9606"/>
              </a:lnSpc>
            </a:pPr>
            <a:r>
              <a:rPr lang="en-US" sz="9149" dirty="0">
                <a:solidFill>
                  <a:schemeClr val="accent4">
                    <a:lumMod val="75000"/>
                  </a:schemeClr>
                </a:solidFill>
                <a:latin typeface="Handy Casual"/>
              </a:rPr>
              <a:t>INFORMATION, YOUNG ADULTS AND CITIZENSHIP: CHALLENGES IN THE CURRENT MEDIA ECOLOGY</a:t>
            </a:r>
          </a:p>
          <a:p>
            <a:pPr algn="ctr">
              <a:lnSpc>
                <a:spcPts val="16122"/>
              </a:lnSpc>
            </a:pPr>
            <a:endParaRPr lang="en-US" sz="9149" dirty="0">
              <a:solidFill>
                <a:srgbClr val="474747"/>
              </a:solidFill>
              <a:latin typeface="Handy Casual"/>
            </a:endParaRPr>
          </a:p>
        </p:txBody>
      </p:sp>
      <p:sp>
        <p:nvSpPr>
          <p:cNvPr id="15" name="Freeform 15"/>
          <p:cNvSpPr/>
          <p:nvPr/>
        </p:nvSpPr>
        <p:spPr>
          <a:xfrm rot="-751158">
            <a:off x="3321466" y="1101384"/>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6" name="TextBox 16"/>
          <p:cNvSpPr txBox="1"/>
          <p:nvPr/>
        </p:nvSpPr>
        <p:spPr>
          <a:xfrm rot="1831677">
            <a:off x="10766537" y="7613548"/>
            <a:ext cx="5308001" cy="2051844"/>
          </a:xfrm>
          <a:prstGeom prst="rect">
            <a:avLst/>
          </a:prstGeom>
        </p:spPr>
        <p:txBody>
          <a:bodyPr wrap="square" lIns="0" tIns="0" rIns="0" bIns="0" rtlCol="0" anchor="t">
            <a:spAutoFit/>
          </a:bodyPr>
          <a:lstStyle/>
          <a:p>
            <a:pPr algn="ctr">
              <a:lnSpc>
                <a:spcPts val="4002"/>
              </a:lnSpc>
            </a:pPr>
            <a:r>
              <a:rPr lang="en-US" sz="3811" dirty="0">
                <a:solidFill>
                  <a:srgbClr val="474747"/>
                </a:solidFill>
                <a:latin typeface="More Sugar Thin"/>
              </a:rPr>
              <a:t>Silvana </a:t>
            </a:r>
            <a:r>
              <a:rPr lang="en-US" sz="3811" dirty="0" smtClean="0">
                <a:solidFill>
                  <a:srgbClr val="474747"/>
                </a:solidFill>
                <a:latin typeface="More Sugar Thin"/>
              </a:rPr>
              <a:t>Comba </a:t>
            </a:r>
            <a:endParaRPr lang="en-US" sz="3811" dirty="0">
              <a:solidFill>
                <a:srgbClr val="474747"/>
              </a:solidFill>
              <a:latin typeface="More Sugar Thin"/>
            </a:endParaRPr>
          </a:p>
          <a:p>
            <a:pPr algn="ctr">
              <a:lnSpc>
                <a:spcPts val="4002"/>
              </a:lnSpc>
              <a:spcBef>
                <a:spcPct val="0"/>
              </a:spcBef>
            </a:pPr>
            <a:r>
              <a:rPr lang="en-US" sz="3811" dirty="0">
                <a:solidFill>
                  <a:srgbClr val="474747"/>
                </a:solidFill>
                <a:latin typeface="More Sugar Thin"/>
              </a:rPr>
              <a:t>Edgardo </a:t>
            </a:r>
            <a:r>
              <a:rPr lang="en-US" sz="3811" dirty="0" smtClean="0">
                <a:solidFill>
                  <a:srgbClr val="474747"/>
                </a:solidFill>
                <a:latin typeface="More Sugar Thin"/>
              </a:rPr>
              <a:t>Toledo </a:t>
            </a:r>
          </a:p>
          <a:p>
            <a:pPr algn="ctr">
              <a:lnSpc>
                <a:spcPts val="4002"/>
              </a:lnSpc>
              <a:spcBef>
                <a:spcPct val="0"/>
              </a:spcBef>
            </a:pPr>
            <a:r>
              <a:rPr lang="es-AR" sz="3811" dirty="0" smtClean="0">
                <a:solidFill>
                  <a:srgbClr val="474747"/>
                </a:solidFill>
                <a:latin typeface="More Sugar Thin"/>
              </a:rPr>
              <a:t>Univ. </a:t>
            </a:r>
            <a:r>
              <a:rPr lang="es-AR" sz="3811" dirty="0" err="1" smtClean="0">
                <a:solidFill>
                  <a:srgbClr val="474747"/>
                </a:solidFill>
                <a:latin typeface="More Sugar Thin"/>
              </a:rPr>
              <a:t>Nac</a:t>
            </a:r>
            <a:r>
              <a:rPr lang="es-AR" sz="3811" dirty="0" smtClean="0">
                <a:solidFill>
                  <a:srgbClr val="474747"/>
                </a:solidFill>
                <a:latin typeface="More Sugar Thin"/>
              </a:rPr>
              <a:t>. de Rosario </a:t>
            </a:r>
          </a:p>
          <a:p>
            <a:pPr algn="ctr">
              <a:lnSpc>
                <a:spcPts val="4002"/>
              </a:lnSpc>
              <a:spcBef>
                <a:spcPct val="0"/>
              </a:spcBef>
            </a:pPr>
            <a:r>
              <a:rPr lang="es-AR" sz="3811" dirty="0" smtClean="0">
                <a:solidFill>
                  <a:srgbClr val="474747"/>
                </a:solidFill>
                <a:latin typeface="More Sugar Thin"/>
              </a:rPr>
              <a:t>Argentina</a:t>
            </a:r>
            <a:endParaRPr lang="en-US" sz="3811" dirty="0">
              <a:solidFill>
                <a:srgbClr val="474747"/>
              </a:solidFill>
              <a:latin typeface="More Sugar Thi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5400000">
            <a:off x="5660718" y="-1507819"/>
            <a:ext cx="6844978" cy="13594416"/>
          </a:xfrm>
          <a:custGeom>
            <a:avLst/>
            <a:gdLst/>
            <a:ahLst/>
            <a:cxnLst/>
            <a:rect l="l" t="t" r="r" b="b"/>
            <a:pathLst>
              <a:path w="6980874" h="10184299">
                <a:moveTo>
                  <a:pt x="0" y="0"/>
                </a:moveTo>
                <a:lnTo>
                  <a:pt x="6980874" y="0"/>
                </a:lnTo>
                <a:lnTo>
                  <a:pt x="6980874" y="10184299"/>
                </a:lnTo>
                <a:lnTo>
                  <a:pt x="0" y="101842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r>
              <a:rPr lang="es-AR" dirty="0" smtClean="0"/>
              <a:t> </a:t>
            </a:r>
            <a:endParaRPr lang="en-US" dirty="0"/>
          </a:p>
        </p:txBody>
      </p:sp>
      <p:sp>
        <p:nvSpPr>
          <p:cNvPr id="3" name="Freeform 3"/>
          <p:cNvSpPr/>
          <p:nvPr/>
        </p:nvSpPr>
        <p:spPr>
          <a:xfrm rot="-4975329">
            <a:off x="11231066" y="-3114554"/>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0"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1158">
            <a:off x="4374495" y="287680"/>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flipV="1">
            <a:off x="8181605" y="1028700"/>
            <a:ext cx="1924789" cy="1311164"/>
          </a:xfrm>
          <a:custGeom>
            <a:avLst/>
            <a:gdLst/>
            <a:ahLst/>
            <a:cxnLst/>
            <a:rect l="l" t="t" r="r" b="b"/>
            <a:pathLst>
              <a:path w="1924789" h="1311164">
                <a:moveTo>
                  <a:pt x="0" y="1311164"/>
                </a:moveTo>
                <a:lnTo>
                  <a:pt x="1924790" y="1311164"/>
                </a:lnTo>
                <a:lnTo>
                  <a:pt x="1924790" y="0"/>
                </a:lnTo>
                <a:lnTo>
                  <a:pt x="0" y="0"/>
                </a:lnTo>
                <a:lnTo>
                  <a:pt x="0" y="1311164"/>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rot="2569145">
            <a:off x="13774721" y="5106731"/>
            <a:ext cx="1672854" cy="755640"/>
          </a:xfrm>
          <a:custGeom>
            <a:avLst/>
            <a:gdLst/>
            <a:ahLst/>
            <a:cxnLst/>
            <a:rect l="l" t="t" r="r" b="b"/>
            <a:pathLst>
              <a:path w="1672854" h="755640">
                <a:moveTo>
                  <a:pt x="0" y="0"/>
                </a:moveTo>
                <a:lnTo>
                  <a:pt x="1672854" y="0"/>
                </a:lnTo>
                <a:lnTo>
                  <a:pt x="1672854" y="755640"/>
                </a:lnTo>
                <a:lnTo>
                  <a:pt x="0" y="755640"/>
                </a:lnTo>
                <a:lnTo>
                  <a:pt x="0" y="0"/>
                </a:lnTo>
                <a:close/>
              </a:path>
            </a:pathLst>
          </a:custGeom>
          <a:blipFill>
            <a:blip r:embed="rId24">
              <a:extLst>
                <a:ext uri="{96DAC541-7B7A-43D3-8B79-37D633B846F1}">
                  <asvg:svgBlip xmlns="" xmlns:asvg="http://schemas.microsoft.com/office/drawing/2016/SVG/main" r:embed="rId26"/>
                </a:ext>
              </a:extLst>
            </a:blip>
            <a:stretch>
              <a:fillRect/>
            </a:stretch>
          </a:blipFill>
        </p:spPr>
      </p:sp>
      <p:sp>
        <p:nvSpPr>
          <p:cNvPr id="16" name="Freeform 16"/>
          <p:cNvSpPr/>
          <p:nvPr/>
        </p:nvSpPr>
        <p:spPr>
          <a:xfrm rot="750104">
            <a:off x="12567565" y="997165"/>
            <a:ext cx="1294992" cy="1344926"/>
          </a:xfrm>
          <a:custGeom>
            <a:avLst/>
            <a:gdLst/>
            <a:ahLst/>
            <a:cxnLst/>
            <a:rect l="l" t="t" r="r" b="b"/>
            <a:pathLst>
              <a:path w="1294992" h="1344926">
                <a:moveTo>
                  <a:pt x="0" y="0"/>
                </a:moveTo>
                <a:lnTo>
                  <a:pt x="1294992" y="0"/>
                </a:lnTo>
                <a:lnTo>
                  <a:pt x="1294992" y="1344926"/>
                </a:lnTo>
                <a:lnTo>
                  <a:pt x="0" y="134492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17" name="TextBox 17"/>
          <p:cNvSpPr txBox="1"/>
          <p:nvPr/>
        </p:nvSpPr>
        <p:spPr>
          <a:xfrm>
            <a:off x="3288754" y="3721209"/>
            <a:ext cx="12073552" cy="5770811"/>
          </a:xfrm>
          <a:prstGeom prst="rect">
            <a:avLst/>
          </a:prstGeom>
        </p:spPr>
        <p:txBody>
          <a:bodyPr wrap="square" lIns="0" tIns="0" rIns="0" bIns="0" rtlCol="0" anchor="t">
            <a:spAutoFit/>
          </a:bodyPr>
          <a:lstStyle/>
          <a:p>
            <a:pPr>
              <a:lnSpc>
                <a:spcPct val="150000"/>
              </a:lnSpc>
              <a:spcBef>
                <a:spcPct val="0"/>
              </a:spcBef>
            </a:pPr>
            <a:r>
              <a:rPr lang="en-US" sz="2400" dirty="0" smtClean="0">
                <a:latin typeface="More Sugar Thin" panose="020B0604020202020204" charset="0"/>
              </a:rPr>
              <a:t>-They </a:t>
            </a:r>
            <a:r>
              <a:rPr lang="en-US" sz="2400" dirty="0">
                <a:latin typeface="More Sugar Thin" panose="020B0604020202020204" charset="0"/>
              </a:rPr>
              <a:t>seek out sources of information from people that they know or feel like they know (e.g. their favorite influencers). This is particularly true in political campaigns where young people pay attention to interpersonal communication within their primary social groups.  </a:t>
            </a:r>
          </a:p>
          <a:p>
            <a:pPr>
              <a:lnSpc>
                <a:spcPct val="150000"/>
              </a:lnSpc>
              <a:spcBef>
                <a:spcPct val="0"/>
              </a:spcBef>
            </a:pPr>
            <a:endParaRPr lang="en-US" sz="2400" dirty="0" smtClean="0">
              <a:latin typeface="More Sugar Thin" panose="020B0604020202020204" charset="0"/>
            </a:endParaRPr>
          </a:p>
          <a:p>
            <a:r>
              <a:rPr lang="en-US" sz="2400" dirty="0" smtClean="0">
                <a:latin typeface="More Sugar Thin" panose="020B0604020202020204" charset="0"/>
              </a:rPr>
              <a:t>-They </a:t>
            </a:r>
            <a:r>
              <a:rPr lang="en-US" sz="2400" dirty="0">
                <a:latin typeface="More Sugar Thin" panose="020B0604020202020204" charset="0"/>
              </a:rPr>
              <a:t>need access to content that educates, upskills, and inspires them (when they want to dive more deeply). </a:t>
            </a:r>
          </a:p>
          <a:p>
            <a:endParaRPr lang="en-US" sz="2400" dirty="0">
              <a:latin typeface="More Sugar Thin" panose="020B0604020202020204" charset="0"/>
            </a:endParaRPr>
          </a:p>
          <a:p>
            <a:r>
              <a:rPr lang="en-US" sz="2400" dirty="0">
                <a:latin typeface="More Sugar Thin" panose="020B0604020202020204" charset="0"/>
              </a:rPr>
              <a:t> </a:t>
            </a:r>
          </a:p>
          <a:p>
            <a:r>
              <a:rPr lang="en-US" sz="2400" dirty="0" smtClean="0">
                <a:latin typeface="More Sugar Thin" panose="020B0604020202020204" charset="0"/>
              </a:rPr>
              <a:t>-</a:t>
            </a:r>
            <a:r>
              <a:rPr lang="en-US" sz="2400" dirty="0">
                <a:latin typeface="More Sugar Thin" panose="020B0604020202020204" charset="0"/>
              </a:rPr>
              <a:t> </a:t>
            </a:r>
            <a:r>
              <a:rPr lang="en-US" sz="2400" dirty="0" smtClean="0">
                <a:latin typeface="More Sugar Thin" panose="020B0604020202020204" charset="0"/>
              </a:rPr>
              <a:t>They </a:t>
            </a:r>
            <a:r>
              <a:rPr lang="en-US" sz="2400" dirty="0">
                <a:latin typeface="More Sugar Thin" panose="020B0604020202020204" charset="0"/>
              </a:rPr>
              <a:t>need information that they can share that makes them feel current, connected, and socially validated.</a:t>
            </a:r>
          </a:p>
          <a:p>
            <a:endParaRPr lang="en-US" sz="2400" dirty="0">
              <a:latin typeface="More Sugar Thin" panose="020B0604020202020204" charset="0"/>
            </a:endParaRP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endParaRPr lang="en-US" dirty="0"/>
          </a:p>
        </p:txBody>
      </p:sp>
      <p:sp>
        <p:nvSpPr>
          <p:cNvPr id="19" name="TextBox 19"/>
          <p:cNvSpPr txBox="1"/>
          <p:nvPr/>
        </p:nvSpPr>
        <p:spPr>
          <a:xfrm>
            <a:off x="4487379" y="2415655"/>
            <a:ext cx="8771421" cy="648254"/>
          </a:xfrm>
          <a:prstGeom prst="rect">
            <a:avLst/>
          </a:prstGeom>
        </p:spPr>
        <p:txBody>
          <a:bodyPr wrap="square" lIns="0" tIns="0" rIns="0" bIns="0" rtlCol="0" anchor="t">
            <a:spAutoFit/>
          </a:bodyPr>
          <a:lstStyle/>
          <a:p>
            <a:pPr algn="ctr">
              <a:lnSpc>
                <a:spcPts val="6136"/>
              </a:lnSpc>
            </a:pPr>
            <a:r>
              <a:rPr lang="en-US" sz="2400" dirty="0" smtClean="0">
                <a:solidFill>
                  <a:schemeClr val="accent4">
                    <a:lumMod val="75000"/>
                  </a:schemeClr>
                </a:solidFill>
                <a:latin typeface="Handy Casual"/>
              </a:rPr>
              <a:t>CHARACTERISTICS OF YOUNG ADULT PRACTICES OF INFORMATIVE CONTENT CONSUMPTION</a:t>
            </a:r>
            <a:endParaRPr lang="en-US" sz="2400" dirty="0">
              <a:solidFill>
                <a:schemeClr val="accent4">
                  <a:lumMod val="75000"/>
                </a:schemeClr>
              </a:solidFill>
              <a:latin typeface="Handy Casual"/>
            </a:endParaRPr>
          </a:p>
        </p:txBody>
      </p:sp>
      <p:sp>
        <p:nvSpPr>
          <p:cNvPr id="20" name="TextBox 20"/>
          <p:cNvSpPr txBox="1"/>
          <p:nvPr/>
        </p:nvSpPr>
        <p:spPr>
          <a:xfrm rot="-1348359">
            <a:off x="13757726" y="8470268"/>
            <a:ext cx="2864953" cy="1192634"/>
          </a:xfrm>
          <a:prstGeom prst="rect">
            <a:avLst/>
          </a:prstGeom>
        </p:spPr>
        <p:txBody>
          <a:bodyPr lIns="0" tIns="0" rIns="0" bIns="0" rtlCol="0" anchor="t">
            <a:spAutoFit/>
          </a:bodyPr>
          <a:lstStyle/>
          <a:p>
            <a:pPr algn="ctr">
              <a:lnSpc>
                <a:spcPts val="3118"/>
              </a:lnSpc>
              <a:spcBef>
                <a:spcPct val="0"/>
              </a:spcBef>
            </a:pPr>
            <a:r>
              <a:rPr lang="en-US" sz="2969" dirty="0" smtClean="0">
                <a:solidFill>
                  <a:srgbClr val="474747"/>
                </a:solidFill>
                <a:latin typeface="More Sugar Thin"/>
              </a:rPr>
              <a:t> influencers</a:t>
            </a:r>
          </a:p>
          <a:p>
            <a:pPr algn="ctr">
              <a:lnSpc>
                <a:spcPts val="3118"/>
              </a:lnSpc>
              <a:spcBef>
                <a:spcPct val="0"/>
              </a:spcBef>
            </a:pPr>
            <a:r>
              <a:rPr lang="en-US" sz="2969" dirty="0" smtClean="0">
                <a:solidFill>
                  <a:srgbClr val="474747"/>
                </a:solidFill>
                <a:latin typeface="More Sugar Thin"/>
              </a:rPr>
              <a:t> interpersonal</a:t>
            </a:r>
            <a:endParaRPr lang="en-US" sz="2969" dirty="0">
              <a:solidFill>
                <a:srgbClr val="474747"/>
              </a:solidFill>
              <a:latin typeface="More Sugar Thin"/>
            </a:endParaRPr>
          </a:p>
          <a:p>
            <a:pPr algn="ctr">
              <a:lnSpc>
                <a:spcPts val="3118"/>
              </a:lnSpc>
              <a:spcBef>
                <a:spcPct val="0"/>
              </a:spcBef>
            </a:pPr>
            <a:r>
              <a:rPr lang="es-AR" sz="2969" dirty="0" err="1" smtClean="0">
                <a:solidFill>
                  <a:srgbClr val="474747"/>
                </a:solidFill>
                <a:latin typeface="More Sugar Thin"/>
              </a:rPr>
              <a:t>communication</a:t>
            </a:r>
            <a:endParaRPr lang="en-US" sz="2969" dirty="0">
              <a:solidFill>
                <a:srgbClr val="474747"/>
              </a:solidFill>
              <a:latin typeface="More Sugar Thin"/>
            </a:endParaRPr>
          </a:p>
        </p:txBody>
      </p:sp>
    </p:spTree>
    <p:extLst>
      <p:ext uri="{BB962C8B-B14F-4D97-AF65-F5344CB8AC3E}">
        <p14:creationId xmlns:p14="http://schemas.microsoft.com/office/powerpoint/2010/main" val="172526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a:off x="1234074" y="2572868"/>
            <a:ext cx="15632040" cy="6991785"/>
          </a:xfrm>
          <a:custGeom>
            <a:avLst/>
            <a:gdLst/>
            <a:ahLst/>
            <a:cxnLst/>
            <a:rect l="l" t="t" r="r" b="b"/>
            <a:pathLst>
              <a:path w="15632040" h="6991785">
                <a:moveTo>
                  <a:pt x="0" y="0"/>
                </a:moveTo>
                <a:lnTo>
                  <a:pt x="15632040" y="0"/>
                </a:lnTo>
                <a:lnTo>
                  <a:pt x="15632040" y="6991785"/>
                </a:lnTo>
                <a:lnTo>
                  <a:pt x="0" y="699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77988">
            <a:off x="818280" y="2983247"/>
            <a:ext cx="3099289" cy="793815"/>
          </a:xfrm>
          <a:custGeom>
            <a:avLst/>
            <a:gdLst/>
            <a:ahLst/>
            <a:cxnLst/>
            <a:rect l="l" t="t" r="r" b="b"/>
            <a:pathLst>
              <a:path w="3099289" h="793815">
                <a:moveTo>
                  <a:pt x="0" y="0"/>
                </a:moveTo>
                <a:lnTo>
                  <a:pt x="3099289" y="0"/>
                </a:lnTo>
                <a:lnTo>
                  <a:pt x="3099289" y="793815"/>
                </a:lnTo>
                <a:lnTo>
                  <a:pt x="0" y="7938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677988">
            <a:off x="14370431" y="8364100"/>
            <a:ext cx="3099289" cy="793815"/>
          </a:xfrm>
          <a:custGeom>
            <a:avLst/>
            <a:gdLst/>
            <a:ahLst/>
            <a:cxnLst/>
            <a:rect l="l" t="t" r="r" b="b"/>
            <a:pathLst>
              <a:path w="3099289" h="793815">
                <a:moveTo>
                  <a:pt x="0" y="0"/>
                </a:moveTo>
                <a:lnTo>
                  <a:pt x="3099289" y="0"/>
                </a:lnTo>
                <a:lnTo>
                  <a:pt x="3099289" y="793815"/>
                </a:lnTo>
                <a:lnTo>
                  <a:pt x="0" y="7938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9" name="Group 9"/>
          <p:cNvGrpSpPr>
            <a:grpSpLocks noChangeAspect="1"/>
          </p:cNvGrpSpPr>
          <p:nvPr/>
        </p:nvGrpSpPr>
        <p:grpSpPr>
          <a:xfrm>
            <a:off x="11265841" y="3708940"/>
            <a:ext cx="3869353" cy="3779795"/>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8445" t="-6343" r="-14249" b="-82160"/>
              </a:stretch>
            </a:blipFill>
          </p:spPr>
        </p:sp>
      </p:grpSp>
      <p:sp>
        <p:nvSpPr>
          <p:cNvPr id="11" name="TextBox 11"/>
          <p:cNvSpPr txBox="1"/>
          <p:nvPr/>
        </p:nvSpPr>
        <p:spPr>
          <a:xfrm>
            <a:off x="2228174" y="1143000"/>
            <a:ext cx="13831651" cy="2359620"/>
          </a:xfrm>
          <a:prstGeom prst="rect">
            <a:avLst/>
          </a:prstGeom>
        </p:spPr>
        <p:txBody>
          <a:bodyPr lIns="0" tIns="0" rIns="0" bIns="0" rtlCol="0" anchor="t">
            <a:spAutoFit/>
          </a:bodyPr>
          <a:lstStyle/>
          <a:p>
            <a:pPr algn="ctr">
              <a:lnSpc>
                <a:spcPts val="9239"/>
              </a:lnSpc>
            </a:pPr>
            <a:r>
              <a:rPr lang="en-US" sz="3200" dirty="0">
                <a:solidFill>
                  <a:srgbClr val="474747"/>
                </a:solidFill>
                <a:latin typeface="Handy Casual"/>
              </a:rPr>
              <a:t>CHARACTERISTICS OF YOUNG ADULT PRACTICES OF INFORMATIVE CONTENT CONSUMPTION</a:t>
            </a:r>
          </a:p>
          <a:p>
            <a:pPr algn="ctr">
              <a:lnSpc>
                <a:spcPts val="9239"/>
              </a:lnSpc>
            </a:pPr>
            <a:endParaRPr lang="en-US" sz="8799" dirty="0">
              <a:solidFill>
                <a:srgbClr val="474747"/>
              </a:solidFill>
              <a:latin typeface="Handy Casual"/>
            </a:endParaRPr>
          </a:p>
        </p:txBody>
      </p:sp>
      <p:sp>
        <p:nvSpPr>
          <p:cNvPr id="12" name="TextBox 12"/>
          <p:cNvSpPr txBox="1"/>
          <p:nvPr/>
        </p:nvSpPr>
        <p:spPr>
          <a:xfrm>
            <a:off x="4742415" y="4686300"/>
            <a:ext cx="4538095" cy="2077492"/>
          </a:xfrm>
          <a:prstGeom prst="rect">
            <a:avLst/>
          </a:prstGeom>
        </p:spPr>
        <p:txBody>
          <a:bodyPr wrap="square" lIns="0" tIns="0" rIns="0" bIns="0" rtlCol="0" anchor="t">
            <a:spAutoFit/>
          </a:bodyPr>
          <a:lstStyle/>
          <a:p>
            <a:pPr>
              <a:lnSpc>
                <a:spcPts val="2723"/>
              </a:lnSpc>
              <a:spcBef>
                <a:spcPct val="0"/>
              </a:spcBef>
            </a:pPr>
            <a:r>
              <a:rPr lang="en-US" sz="2800" i="1" dirty="0" smtClean="0">
                <a:solidFill>
                  <a:schemeClr val="tx1">
                    <a:lumMod val="65000"/>
                    <a:lumOff val="35000"/>
                  </a:schemeClr>
                </a:solidFill>
                <a:latin typeface="More Sugar Thin" panose="020B0604020202020204" charset="0"/>
              </a:rPr>
              <a:t>“</a:t>
            </a:r>
            <a:r>
              <a:rPr lang="en-US" sz="2800" i="1" dirty="0">
                <a:solidFill>
                  <a:schemeClr val="tx1">
                    <a:lumMod val="65000"/>
                    <a:lumOff val="35000"/>
                  </a:schemeClr>
                </a:solidFill>
                <a:latin typeface="More Sugar Thin" panose="020B0604020202020204" charset="0"/>
              </a:rPr>
              <a:t>I get informed by platform with news that appears in the Instagram feed. And I also get informed by my friends who tell me what is happening.” </a:t>
            </a:r>
            <a:endParaRPr lang="en-US" sz="2800" dirty="0">
              <a:solidFill>
                <a:schemeClr val="tx1">
                  <a:lumMod val="65000"/>
                  <a:lumOff val="35000"/>
                </a:schemeClr>
              </a:solidFill>
              <a:latin typeface="More Sugar Thin" panose="020B0604020202020204" charset="0"/>
            </a:endParaRPr>
          </a:p>
        </p:txBody>
      </p:sp>
      <p:sp>
        <p:nvSpPr>
          <p:cNvPr id="14" name="TextBox 14"/>
          <p:cNvSpPr txBox="1"/>
          <p:nvPr/>
        </p:nvSpPr>
        <p:spPr>
          <a:xfrm>
            <a:off x="11532394" y="7759936"/>
            <a:ext cx="3336246" cy="346249"/>
          </a:xfrm>
          <a:prstGeom prst="rect">
            <a:avLst/>
          </a:prstGeom>
        </p:spPr>
        <p:txBody>
          <a:bodyPr lIns="0" tIns="0" rIns="0" bIns="0" rtlCol="0" anchor="t">
            <a:spAutoFit/>
          </a:bodyPr>
          <a:lstStyle/>
          <a:p>
            <a:pPr algn="ctr">
              <a:lnSpc>
                <a:spcPts val="2723"/>
              </a:lnSpc>
              <a:spcBef>
                <a:spcPct val="0"/>
              </a:spcBef>
            </a:pPr>
            <a:r>
              <a:rPr lang="en-US" sz="2594" dirty="0" err="1" smtClean="0">
                <a:solidFill>
                  <a:srgbClr val="474747"/>
                </a:solidFill>
                <a:latin typeface="More Sugar"/>
              </a:rPr>
              <a:t>Agustín</a:t>
            </a:r>
            <a:r>
              <a:rPr lang="en-US" sz="2594" dirty="0">
                <a:solidFill>
                  <a:srgbClr val="474747"/>
                </a:solidFill>
                <a:latin typeface="More Sugar"/>
              </a:rPr>
              <a:t> </a:t>
            </a:r>
            <a:r>
              <a:rPr lang="en-US" sz="2594" dirty="0" smtClean="0">
                <a:solidFill>
                  <a:srgbClr val="474747"/>
                </a:solidFill>
                <a:latin typeface="More Sugar"/>
              </a:rPr>
              <a:t>- 3</a:t>
            </a:r>
            <a:r>
              <a:rPr lang="en-US" sz="2594" baseline="30000" dirty="0" smtClean="0">
                <a:solidFill>
                  <a:srgbClr val="474747"/>
                </a:solidFill>
                <a:latin typeface="More Sugar"/>
              </a:rPr>
              <a:t>rd</a:t>
            </a:r>
            <a:r>
              <a:rPr lang="en-US" sz="2594" dirty="0" smtClean="0">
                <a:solidFill>
                  <a:srgbClr val="474747"/>
                </a:solidFill>
                <a:latin typeface="More Sugar"/>
              </a:rPr>
              <a:t> year</a:t>
            </a:r>
            <a:endParaRPr lang="en-US" sz="2594" dirty="0">
              <a:solidFill>
                <a:srgbClr val="474747"/>
              </a:solidFill>
              <a:latin typeface="More Sugar"/>
            </a:endParaRPr>
          </a:p>
        </p:txBody>
      </p:sp>
      <p:sp>
        <p:nvSpPr>
          <p:cNvPr id="17" name="TextBox 17"/>
          <p:cNvSpPr txBox="1"/>
          <p:nvPr/>
        </p:nvSpPr>
        <p:spPr>
          <a:xfrm>
            <a:off x="11532394" y="8358974"/>
            <a:ext cx="3336246" cy="961802"/>
          </a:xfrm>
          <a:prstGeom prst="rect">
            <a:avLst/>
          </a:prstGeom>
        </p:spPr>
        <p:txBody>
          <a:bodyPr lIns="0" tIns="0" rIns="0" bIns="0" rtlCol="0" anchor="t">
            <a:spAutoFit/>
          </a:bodyPr>
          <a:lstStyle/>
          <a:p>
            <a:pPr algn="ctr">
              <a:lnSpc>
                <a:spcPts val="2513"/>
              </a:lnSpc>
              <a:spcBef>
                <a:spcPct val="0"/>
              </a:spcBef>
            </a:pPr>
            <a:r>
              <a:rPr lang="en-US" sz="2394" dirty="0" smtClean="0">
                <a:solidFill>
                  <a:srgbClr val="474747"/>
                </a:solidFill>
                <a:latin typeface="More Sugar Thin"/>
              </a:rPr>
              <a:t>Social </a:t>
            </a:r>
            <a:r>
              <a:rPr lang="en-US" sz="2394" dirty="0">
                <a:solidFill>
                  <a:srgbClr val="474747"/>
                </a:solidFill>
                <a:latin typeface="More Sugar Thin"/>
              </a:rPr>
              <a:t>Communication, </a:t>
            </a:r>
            <a:r>
              <a:rPr lang="en-US" sz="2394" dirty="0" smtClean="0">
                <a:solidFill>
                  <a:srgbClr val="474747"/>
                </a:solidFill>
                <a:latin typeface="More Sugar Thin"/>
              </a:rPr>
              <a:t>UCFS, </a:t>
            </a:r>
            <a:r>
              <a:rPr lang="en-US" sz="2394" dirty="0">
                <a:solidFill>
                  <a:srgbClr val="474747"/>
                </a:solidFill>
                <a:latin typeface="More Sugar Thin"/>
              </a:rPr>
              <a:t>Argentina</a:t>
            </a:r>
          </a:p>
          <a:p>
            <a:pPr algn="ctr">
              <a:lnSpc>
                <a:spcPts val="2513"/>
              </a:lnSpc>
              <a:spcBef>
                <a:spcPct val="0"/>
              </a:spcBef>
            </a:pPr>
            <a:endParaRPr lang="en-US" sz="2394" dirty="0">
              <a:solidFill>
                <a:srgbClr val="474747"/>
              </a:solidFill>
              <a:latin typeface="More Sugar Thin"/>
            </a:endParaRPr>
          </a:p>
        </p:txBody>
      </p:sp>
      <p:sp>
        <p:nvSpPr>
          <p:cNvPr id="18" name="Freeform 18"/>
          <p:cNvSpPr/>
          <p:nvPr/>
        </p:nvSpPr>
        <p:spPr>
          <a:xfrm rot="-1958822">
            <a:off x="16071578" y="-4144249"/>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19" name="Freeform 19"/>
          <p:cNvSpPr/>
          <p:nvPr/>
        </p:nvSpPr>
        <p:spPr>
          <a:xfrm>
            <a:off x="16373286" y="438492"/>
            <a:ext cx="1101602" cy="1180416"/>
          </a:xfrm>
          <a:custGeom>
            <a:avLst/>
            <a:gdLst/>
            <a:ahLst/>
            <a:cxnLst/>
            <a:rect l="l" t="t" r="r" b="b"/>
            <a:pathLst>
              <a:path w="1101602" h="1180416">
                <a:moveTo>
                  <a:pt x="0" y="0"/>
                </a:moveTo>
                <a:lnTo>
                  <a:pt x="1101602" y="0"/>
                </a:lnTo>
                <a:lnTo>
                  <a:pt x="1101602" y="1180416"/>
                </a:lnTo>
                <a:lnTo>
                  <a:pt x="0" y="118041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0" name="Freeform 20"/>
          <p:cNvSpPr/>
          <p:nvPr/>
        </p:nvSpPr>
        <p:spPr>
          <a:xfrm rot="1299893">
            <a:off x="17519054" y="384527"/>
            <a:ext cx="3885979" cy="3966775"/>
          </a:xfrm>
          <a:custGeom>
            <a:avLst/>
            <a:gdLst/>
            <a:ahLst/>
            <a:cxnLst/>
            <a:rect l="l" t="t" r="r" b="b"/>
            <a:pathLst>
              <a:path w="3885979" h="3966775">
                <a:moveTo>
                  <a:pt x="0" y="0"/>
                </a:moveTo>
                <a:lnTo>
                  <a:pt x="3885978" y="0"/>
                </a:lnTo>
                <a:lnTo>
                  <a:pt x="3885978" y="3966775"/>
                </a:lnTo>
                <a:lnTo>
                  <a:pt x="0" y="39667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1" name="Freeform 21"/>
          <p:cNvSpPr/>
          <p:nvPr/>
        </p:nvSpPr>
        <p:spPr>
          <a:xfrm rot="10023845">
            <a:off x="-6017997" y="6298564"/>
            <a:ext cx="7317103" cy="6532177"/>
          </a:xfrm>
          <a:custGeom>
            <a:avLst/>
            <a:gdLst/>
            <a:ahLst/>
            <a:cxnLst/>
            <a:rect l="l" t="t" r="r" b="b"/>
            <a:pathLst>
              <a:path w="7317103" h="6532177">
                <a:moveTo>
                  <a:pt x="0" y="0"/>
                </a:moveTo>
                <a:lnTo>
                  <a:pt x="7317102" y="0"/>
                </a:lnTo>
                <a:lnTo>
                  <a:pt x="7317102" y="6532177"/>
                </a:lnTo>
                <a:lnTo>
                  <a:pt x="0" y="6532177"/>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22" name="Freeform 22"/>
          <p:cNvSpPr/>
          <p:nvPr/>
        </p:nvSpPr>
        <p:spPr>
          <a:xfrm rot="2700000">
            <a:off x="-150743" y="9312871"/>
            <a:ext cx="3885979" cy="3966775"/>
          </a:xfrm>
          <a:custGeom>
            <a:avLst/>
            <a:gdLst/>
            <a:ahLst/>
            <a:cxnLst/>
            <a:rect l="l" t="t" r="r" b="b"/>
            <a:pathLst>
              <a:path w="3885979" h="3966775">
                <a:moveTo>
                  <a:pt x="0" y="0"/>
                </a:moveTo>
                <a:lnTo>
                  <a:pt x="3885979" y="0"/>
                </a:lnTo>
                <a:lnTo>
                  <a:pt x="3885979" y="3966775"/>
                </a:lnTo>
                <a:lnTo>
                  <a:pt x="0" y="39667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3" name="Freeform 23"/>
          <p:cNvSpPr/>
          <p:nvPr/>
        </p:nvSpPr>
        <p:spPr>
          <a:xfrm rot="162769">
            <a:off x="241518" y="8507172"/>
            <a:ext cx="690565" cy="867147"/>
          </a:xfrm>
          <a:custGeom>
            <a:avLst/>
            <a:gdLst/>
            <a:ahLst/>
            <a:cxnLst/>
            <a:rect l="l" t="t" r="r" b="b"/>
            <a:pathLst>
              <a:path w="690565" h="867147">
                <a:moveTo>
                  <a:pt x="0" y="0"/>
                </a:moveTo>
                <a:lnTo>
                  <a:pt x="690565" y="0"/>
                </a:lnTo>
                <a:lnTo>
                  <a:pt x="690565" y="867148"/>
                </a:lnTo>
                <a:lnTo>
                  <a:pt x="0" y="86714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72854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TextBox 2"/>
          <p:cNvSpPr txBox="1"/>
          <p:nvPr/>
        </p:nvSpPr>
        <p:spPr>
          <a:xfrm>
            <a:off x="2426097" y="1538844"/>
            <a:ext cx="13435807" cy="1042593"/>
          </a:xfrm>
          <a:prstGeom prst="rect">
            <a:avLst/>
          </a:prstGeom>
        </p:spPr>
        <p:txBody>
          <a:bodyPr lIns="0" tIns="0" rIns="0" bIns="0" rtlCol="0" anchor="t">
            <a:spAutoFit/>
          </a:bodyPr>
          <a:lstStyle/>
          <a:p>
            <a:pPr algn="ctr">
              <a:lnSpc>
                <a:spcPts val="9449"/>
              </a:lnSpc>
            </a:pPr>
            <a:r>
              <a:rPr lang="en-US" sz="4800" dirty="0" smtClean="0">
                <a:solidFill>
                  <a:schemeClr val="accent4">
                    <a:lumMod val="75000"/>
                  </a:schemeClr>
                </a:solidFill>
                <a:latin typeface="Handy Casual"/>
              </a:rPr>
              <a:t>Two concepts linked to how young people consume information</a:t>
            </a:r>
            <a:endParaRPr lang="en-US" sz="4800" dirty="0">
              <a:solidFill>
                <a:schemeClr val="accent4">
                  <a:lumMod val="75000"/>
                </a:schemeClr>
              </a:solidFill>
              <a:latin typeface="Handy Casual"/>
            </a:endParaRPr>
          </a:p>
        </p:txBody>
      </p:sp>
      <p:sp>
        <p:nvSpPr>
          <p:cNvPr id="3" name="Freeform 3"/>
          <p:cNvSpPr/>
          <p:nvPr/>
        </p:nvSpPr>
        <p:spPr>
          <a:xfrm rot="-1958822">
            <a:off x="15527292" y="-3728226"/>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6157698" y="834336"/>
            <a:ext cx="1101602" cy="1180416"/>
          </a:xfrm>
          <a:custGeom>
            <a:avLst/>
            <a:gdLst/>
            <a:ahLst/>
            <a:cxnLst/>
            <a:rect l="l" t="t" r="r" b="b"/>
            <a:pathLst>
              <a:path w="1101602" h="1180416">
                <a:moveTo>
                  <a:pt x="0" y="0"/>
                </a:moveTo>
                <a:lnTo>
                  <a:pt x="1101602" y="0"/>
                </a:lnTo>
                <a:lnTo>
                  <a:pt x="1101602" y="1180416"/>
                </a:lnTo>
                <a:lnTo>
                  <a:pt x="0" y="1180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299893">
            <a:off x="17519054" y="384527"/>
            <a:ext cx="3885979" cy="3966775"/>
          </a:xfrm>
          <a:custGeom>
            <a:avLst/>
            <a:gdLst/>
            <a:ahLst/>
            <a:cxnLst/>
            <a:rect l="l" t="t" r="r" b="b"/>
            <a:pathLst>
              <a:path w="3885979" h="3966775">
                <a:moveTo>
                  <a:pt x="0" y="0"/>
                </a:moveTo>
                <a:lnTo>
                  <a:pt x="3885978" y="0"/>
                </a:lnTo>
                <a:lnTo>
                  <a:pt x="3885978" y="3966775"/>
                </a:lnTo>
                <a:lnTo>
                  <a:pt x="0" y="39667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8831356">
            <a:off x="-4444750" y="7020912"/>
            <a:ext cx="7317103" cy="6532177"/>
          </a:xfrm>
          <a:custGeom>
            <a:avLst/>
            <a:gdLst/>
            <a:ahLst/>
            <a:cxnLst/>
            <a:rect l="l" t="t" r="r" b="b"/>
            <a:pathLst>
              <a:path w="7317103" h="6532177">
                <a:moveTo>
                  <a:pt x="0" y="0"/>
                </a:moveTo>
                <a:lnTo>
                  <a:pt x="7317102" y="0"/>
                </a:lnTo>
                <a:lnTo>
                  <a:pt x="7317102" y="6532176"/>
                </a:lnTo>
                <a:lnTo>
                  <a:pt x="0" y="653217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3771174">
            <a:off x="1150608" y="8863712"/>
            <a:ext cx="3885979" cy="3966775"/>
          </a:xfrm>
          <a:custGeom>
            <a:avLst/>
            <a:gdLst/>
            <a:ahLst/>
            <a:cxnLst/>
            <a:rect l="l" t="t" r="r" b="b"/>
            <a:pathLst>
              <a:path w="3885979" h="3966775">
                <a:moveTo>
                  <a:pt x="0" y="0"/>
                </a:moveTo>
                <a:lnTo>
                  <a:pt x="3885979" y="0"/>
                </a:lnTo>
                <a:lnTo>
                  <a:pt x="3885979" y="3966775"/>
                </a:lnTo>
                <a:lnTo>
                  <a:pt x="0" y="39667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162769">
            <a:off x="696334" y="7581685"/>
            <a:ext cx="690565" cy="867147"/>
          </a:xfrm>
          <a:custGeom>
            <a:avLst/>
            <a:gdLst/>
            <a:ahLst/>
            <a:cxnLst/>
            <a:rect l="l" t="t" r="r" b="b"/>
            <a:pathLst>
              <a:path w="690565" h="867147">
                <a:moveTo>
                  <a:pt x="0" y="0"/>
                </a:moveTo>
                <a:lnTo>
                  <a:pt x="690565" y="0"/>
                </a:lnTo>
                <a:lnTo>
                  <a:pt x="690565" y="867147"/>
                </a:lnTo>
                <a:lnTo>
                  <a:pt x="0" y="8671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918264" y="3880920"/>
            <a:ext cx="4616505" cy="4781691"/>
          </a:xfrm>
          <a:custGeom>
            <a:avLst/>
            <a:gdLst/>
            <a:ahLst/>
            <a:cxnLst/>
            <a:rect l="l" t="t" r="r" b="b"/>
            <a:pathLst>
              <a:path w="4616505" h="4781691">
                <a:moveTo>
                  <a:pt x="0" y="0"/>
                </a:moveTo>
                <a:lnTo>
                  <a:pt x="4616506" y="0"/>
                </a:lnTo>
                <a:lnTo>
                  <a:pt x="4616506" y="4781691"/>
                </a:lnTo>
                <a:lnTo>
                  <a:pt x="0" y="478169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214886">
            <a:off x="3343396" y="3118909"/>
            <a:ext cx="1766242" cy="1096362"/>
          </a:xfrm>
          <a:custGeom>
            <a:avLst/>
            <a:gdLst/>
            <a:ahLst/>
            <a:cxnLst/>
            <a:rect l="l" t="t" r="r" b="b"/>
            <a:pathLst>
              <a:path w="1766242" h="1096362">
                <a:moveTo>
                  <a:pt x="0" y="0"/>
                </a:moveTo>
                <a:lnTo>
                  <a:pt x="1766242" y="0"/>
                </a:lnTo>
                <a:lnTo>
                  <a:pt x="1766242" y="1096362"/>
                </a:lnTo>
                <a:lnTo>
                  <a:pt x="0" y="109636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6834149" y="3880920"/>
            <a:ext cx="4616505" cy="4781691"/>
          </a:xfrm>
          <a:custGeom>
            <a:avLst/>
            <a:gdLst/>
            <a:ahLst/>
            <a:cxnLst/>
            <a:rect l="l" t="t" r="r" b="b"/>
            <a:pathLst>
              <a:path w="4616505" h="4781691">
                <a:moveTo>
                  <a:pt x="0" y="0"/>
                </a:moveTo>
                <a:lnTo>
                  <a:pt x="4616505" y="0"/>
                </a:lnTo>
                <a:lnTo>
                  <a:pt x="4616505" y="4781691"/>
                </a:lnTo>
                <a:lnTo>
                  <a:pt x="0" y="478169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259280" y="3118909"/>
            <a:ext cx="1766242" cy="1096362"/>
          </a:xfrm>
          <a:custGeom>
            <a:avLst/>
            <a:gdLst/>
            <a:ahLst/>
            <a:cxnLst/>
            <a:rect l="l" t="t" r="r" b="b"/>
            <a:pathLst>
              <a:path w="1766242" h="1096362">
                <a:moveTo>
                  <a:pt x="0" y="0"/>
                </a:moveTo>
                <a:lnTo>
                  <a:pt x="1766242" y="0"/>
                </a:lnTo>
                <a:lnTo>
                  <a:pt x="1766242" y="1096362"/>
                </a:lnTo>
                <a:lnTo>
                  <a:pt x="0" y="109636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5" name="Freeform 15"/>
          <p:cNvSpPr/>
          <p:nvPr/>
        </p:nvSpPr>
        <p:spPr>
          <a:xfrm rot="8954339">
            <a:off x="-2852219" y="-1803851"/>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6" name="Freeform 16"/>
          <p:cNvSpPr/>
          <p:nvPr/>
        </p:nvSpPr>
        <p:spPr>
          <a:xfrm rot="6548631">
            <a:off x="-2289694" y="-242903"/>
            <a:ext cx="3954696" cy="4036921"/>
          </a:xfrm>
          <a:custGeom>
            <a:avLst/>
            <a:gdLst/>
            <a:ahLst/>
            <a:cxnLst/>
            <a:rect l="l" t="t" r="r" b="b"/>
            <a:pathLst>
              <a:path w="3954696" h="4036921">
                <a:moveTo>
                  <a:pt x="0" y="0"/>
                </a:moveTo>
                <a:lnTo>
                  <a:pt x="3954696" y="0"/>
                </a:lnTo>
                <a:lnTo>
                  <a:pt x="3954696" y="4036921"/>
                </a:lnTo>
                <a:lnTo>
                  <a:pt x="0" y="403692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7" name="Freeform 17"/>
          <p:cNvSpPr/>
          <p:nvPr/>
        </p:nvSpPr>
        <p:spPr>
          <a:xfrm rot="-1369991">
            <a:off x="14778852" y="7815615"/>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8" name="Freeform 18"/>
          <p:cNvSpPr/>
          <p:nvPr/>
        </p:nvSpPr>
        <p:spPr>
          <a:xfrm rot="-3775699">
            <a:off x="16255654" y="7233873"/>
            <a:ext cx="3954696" cy="4036921"/>
          </a:xfrm>
          <a:custGeom>
            <a:avLst/>
            <a:gdLst/>
            <a:ahLst/>
            <a:cxnLst/>
            <a:rect l="l" t="t" r="r" b="b"/>
            <a:pathLst>
              <a:path w="3954696" h="4036921">
                <a:moveTo>
                  <a:pt x="0" y="0"/>
                </a:moveTo>
                <a:lnTo>
                  <a:pt x="3954696" y="0"/>
                </a:lnTo>
                <a:lnTo>
                  <a:pt x="3954696" y="4036920"/>
                </a:lnTo>
                <a:lnTo>
                  <a:pt x="0" y="403692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9" name="TextBox 19"/>
          <p:cNvSpPr txBox="1"/>
          <p:nvPr/>
        </p:nvSpPr>
        <p:spPr>
          <a:xfrm>
            <a:off x="7460509" y="4533107"/>
            <a:ext cx="3259785" cy="4162678"/>
          </a:xfrm>
          <a:prstGeom prst="rect">
            <a:avLst/>
          </a:prstGeom>
        </p:spPr>
        <p:txBody>
          <a:bodyPr wrap="square" lIns="0" tIns="0" rIns="0" bIns="0" rtlCol="0" anchor="t">
            <a:spAutoFit/>
          </a:bodyPr>
          <a:lstStyle/>
          <a:p>
            <a:r>
              <a:rPr lang="en-US" sz="3200" b="1" dirty="0" smtClean="0">
                <a:solidFill>
                  <a:schemeClr val="accent4">
                    <a:lumMod val="75000"/>
                  </a:schemeClr>
                </a:solidFill>
                <a:latin typeface="More Sugar Thin" panose="020B0604020202020204" charset="0"/>
              </a:rPr>
              <a:t>Entertainment</a:t>
            </a:r>
            <a:r>
              <a:rPr lang="en-US" sz="3200" b="1" dirty="0">
                <a:solidFill>
                  <a:schemeClr val="accent4">
                    <a:lumMod val="75000"/>
                  </a:schemeClr>
                </a:solidFill>
                <a:latin typeface="More Sugar Thin" panose="020B0604020202020204" charset="0"/>
              </a:rPr>
              <a:t>: </a:t>
            </a:r>
            <a:r>
              <a:rPr lang="en-US" sz="2400" dirty="0">
                <a:latin typeface="More Sugar Thin" panose="020B0604020202020204" charset="0"/>
              </a:rPr>
              <a:t>informative content, like media more widely, can be fun. Being immersed in other worlds for pleasure, feeling inspired, enjoying creativity, or simply – but no less importantly – just passing the time. </a:t>
            </a:r>
          </a:p>
          <a:p>
            <a:pPr algn="ctr">
              <a:lnSpc>
                <a:spcPts val="2744"/>
              </a:lnSpc>
              <a:spcBef>
                <a:spcPct val="0"/>
              </a:spcBef>
            </a:pPr>
            <a:endParaRPr lang="en-US" sz="2613" dirty="0">
              <a:solidFill>
                <a:srgbClr val="474747"/>
              </a:solidFill>
              <a:latin typeface="More Sugar Thin"/>
            </a:endParaRPr>
          </a:p>
        </p:txBody>
      </p:sp>
      <p:sp>
        <p:nvSpPr>
          <p:cNvPr id="20" name="Freeform 20"/>
          <p:cNvSpPr/>
          <p:nvPr/>
        </p:nvSpPr>
        <p:spPr>
          <a:xfrm rot="-616061">
            <a:off x="11628318" y="7383037"/>
            <a:ext cx="742475" cy="1660286"/>
          </a:xfrm>
          <a:custGeom>
            <a:avLst/>
            <a:gdLst/>
            <a:ahLst/>
            <a:cxnLst/>
            <a:rect l="l" t="t" r="r" b="b"/>
            <a:pathLst>
              <a:path w="742475" h="1660286">
                <a:moveTo>
                  <a:pt x="0" y="0"/>
                </a:moveTo>
                <a:lnTo>
                  <a:pt x="742475" y="0"/>
                </a:lnTo>
                <a:lnTo>
                  <a:pt x="742475" y="1660286"/>
                </a:lnTo>
                <a:lnTo>
                  <a:pt x="0" y="1660286"/>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21" name="TextBox 21"/>
          <p:cNvSpPr txBox="1"/>
          <p:nvPr/>
        </p:nvSpPr>
        <p:spPr>
          <a:xfrm>
            <a:off x="2602252" y="4710388"/>
            <a:ext cx="3320846" cy="3462486"/>
          </a:xfrm>
          <a:prstGeom prst="rect">
            <a:avLst/>
          </a:prstGeom>
        </p:spPr>
        <p:txBody>
          <a:bodyPr lIns="0" tIns="0" rIns="0" bIns="0" rtlCol="0" anchor="t">
            <a:spAutoFit/>
          </a:bodyPr>
          <a:lstStyle/>
          <a:p>
            <a:pPr algn="ctr">
              <a:lnSpc>
                <a:spcPts val="2744"/>
              </a:lnSpc>
              <a:spcBef>
                <a:spcPct val="0"/>
              </a:spcBef>
            </a:pPr>
            <a:r>
              <a:rPr lang="en-US" sz="3200" b="1" dirty="0" smtClean="0">
                <a:solidFill>
                  <a:schemeClr val="accent4">
                    <a:lumMod val="75000"/>
                  </a:schemeClr>
                </a:solidFill>
                <a:latin typeface="More Sugar Thin" panose="020B0604020202020204" charset="0"/>
              </a:rPr>
              <a:t>Identity</a:t>
            </a:r>
            <a:r>
              <a:rPr lang="en-US" sz="3200" b="1" dirty="0">
                <a:solidFill>
                  <a:schemeClr val="accent4">
                    <a:lumMod val="75000"/>
                  </a:schemeClr>
                </a:solidFill>
                <a:latin typeface="More Sugar Thin" panose="020B0604020202020204" charset="0"/>
              </a:rPr>
              <a:t>:</a:t>
            </a:r>
            <a:r>
              <a:rPr lang="en-US" sz="3200" b="1" dirty="0">
                <a:latin typeface="More Sugar Thin" panose="020B0604020202020204" charset="0"/>
              </a:rPr>
              <a:t> </a:t>
            </a:r>
            <a:r>
              <a:rPr lang="en-US" sz="2400" dirty="0">
                <a:latin typeface="More Sugar Thin" panose="020B0604020202020204" charset="0"/>
              </a:rPr>
              <a:t>informative content</a:t>
            </a:r>
            <a:r>
              <a:rPr lang="en-US" sz="2400" b="1" dirty="0">
                <a:latin typeface="More Sugar Thin" panose="020B0604020202020204" charset="0"/>
              </a:rPr>
              <a:t> </a:t>
            </a:r>
            <a:r>
              <a:rPr lang="en-US" sz="2400" dirty="0">
                <a:latin typeface="More Sugar Thin" panose="020B0604020202020204" charset="0"/>
              </a:rPr>
              <a:t>helps young adults construct and communicate their identity. The news they engage with contributes to defining and demonstrating who they are, and their worldview. </a:t>
            </a:r>
          </a:p>
          <a:p>
            <a:pPr algn="ctr">
              <a:lnSpc>
                <a:spcPts val="2744"/>
              </a:lnSpc>
              <a:spcBef>
                <a:spcPct val="0"/>
              </a:spcBef>
            </a:pPr>
            <a:endParaRPr lang="en-US" sz="2613" dirty="0">
              <a:solidFill>
                <a:srgbClr val="474747"/>
              </a:solidFill>
              <a:latin typeface="More Sugar Thin"/>
            </a:endParaRPr>
          </a:p>
        </p:txBody>
      </p:sp>
      <p:sp>
        <p:nvSpPr>
          <p:cNvPr id="22" name="TextBox 22"/>
          <p:cNvSpPr txBox="1"/>
          <p:nvPr/>
        </p:nvSpPr>
        <p:spPr>
          <a:xfrm>
            <a:off x="12792907" y="3600813"/>
            <a:ext cx="3320846" cy="5539978"/>
          </a:xfrm>
          <a:prstGeom prst="rect">
            <a:avLst/>
          </a:prstGeom>
        </p:spPr>
        <p:txBody>
          <a:bodyPr lIns="0" tIns="0" rIns="0" bIns="0" rtlCol="0" anchor="t">
            <a:spAutoFit/>
          </a:bodyPr>
          <a:lstStyle/>
          <a:p>
            <a:pPr algn="ctr">
              <a:lnSpc>
                <a:spcPts val="2744"/>
              </a:lnSpc>
              <a:spcBef>
                <a:spcPct val="0"/>
              </a:spcBef>
            </a:pPr>
            <a:r>
              <a:rPr lang="en-US" i="1" dirty="0" smtClean="0">
                <a:latin typeface="More Sugar Thin" panose="020B0604020202020204" charset="0"/>
              </a:rPr>
              <a:t>“I </a:t>
            </a:r>
            <a:r>
              <a:rPr lang="en-US" i="1" dirty="0">
                <a:latin typeface="More Sugar Thin" panose="020B0604020202020204" charset="0"/>
              </a:rPr>
              <a:t>follow information related to sports, in general, and I like football very much. I watch short videos that explain tactics, show goals, or explain situations during the match. It is easier in that way. Short videos are more dynamic than reading football chronicles, though I like them too. During the time I spend reading a chronicle I can watch at least ten videos!” </a:t>
            </a:r>
            <a:r>
              <a:rPr lang="es-AR" i="1" dirty="0">
                <a:latin typeface="More Sugar Thin" panose="020B0604020202020204" charset="0"/>
              </a:rPr>
              <a:t>(Facundo, 1</a:t>
            </a:r>
            <a:r>
              <a:rPr lang="es-AR" i="1" baseline="30000" dirty="0">
                <a:latin typeface="More Sugar Thin" panose="020B0604020202020204" charset="0"/>
              </a:rPr>
              <a:t>st</a:t>
            </a:r>
            <a:r>
              <a:rPr lang="es-AR" i="1" dirty="0">
                <a:latin typeface="More Sugar Thin" panose="020B0604020202020204" charset="0"/>
              </a:rPr>
              <a:t> </a:t>
            </a:r>
            <a:r>
              <a:rPr lang="es-AR" i="1" dirty="0" err="1">
                <a:latin typeface="More Sugar Thin" panose="020B0604020202020204" charset="0"/>
              </a:rPr>
              <a:t>year</a:t>
            </a:r>
            <a:r>
              <a:rPr lang="es-AR" i="1" dirty="0">
                <a:latin typeface="More Sugar Thin" panose="020B0604020202020204" charset="0"/>
              </a:rPr>
              <a:t>, Social </a:t>
            </a:r>
            <a:r>
              <a:rPr lang="es-AR" i="1" dirty="0" err="1">
                <a:latin typeface="More Sugar Thin" panose="020B0604020202020204" charset="0"/>
              </a:rPr>
              <a:t>Communication</a:t>
            </a:r>
            <a:r>
              <a:rPr lang="es-AR" i="1" dirty="0">
                <a:latin typeface="More Sugar Thin" panose="020B0604020202020204" charset="0"/>
              </a:rPr>
              <a:t>, Universidad Nacional de Rosario, Argentina)</a:t>
            </a:r>
            <a:endParaRPr lang="en-US" dirty="0">
              <a:latin typeface="More Sugar Thin" panose="020B0604020202020204" charset="0"/>
            </a:endParaRPr>
          </a:p>
          <a:p>
            <a:pPr algn="ctr">
              <a:lnSpc>
                <a:spcPts val="2744"/>
              </a:lnSpc>
              <a:spcBef>
                <a:spcPct val="0"/>
              </a:spcBef>
            </a:pPr>
            <a:endParaRPr lang="en-US" sz="2613" dirty="0">
              <a:solidFill>
                <a:srgbClr val="474747"/>
              </a:solidFill>
              <a:latin typeface="More Sugar Thin"/>
            </a:endParaRPr>
          </a:p>
        </p:txBody>
      </p:sp>
      <p:sp>
        <p:nvSpPr>
          <p:cNvPr id="23" name="Freeform 23"/>
          <p:cNvSpPr/>
          <p:nvPr/>
        </p:nvSpPr>
        <p:spPr>
          <a:xfrm rot="-4288530" flipH="1">
            <a:off x="1883011" y="2538130"/>
            <a:ext cx="1635574" cy="738800"/>
          </a:xfrm>
          <a:custGeom>
            <a:avLst/>
            <a:gdLst/>
            <a:ahLst/>
            <a:cxnLst/>
            <a:rect l="l" t="t" r="r" b="b"/>
            <a:pathLst>
              <a:path w="1635574" h="738800">
                <a:moveTo>
                  <a:pt x="1635574" y="0"/>
                </a:moveTo>
                <a:lnTo>
                  <a:pt x="0" y="0"/>
                </a:lnTo>
                <a:lnTo>
                  <a:pt x="0" y="738800"/>
                </a:lnTo>
                <a:lnTo>
                  <a:pt x="1635574" y="738800"/>
                </a:lnTo>
                <a:lnTo>
                  <a:pt x="1635574" y="0"/>
                </a:lnTo>
                <a:close/>
              </a:path>
            </a:pathLst>
          </a:custGeom>
          <a:blipFill>
            <a:blip r:embed="rId28">
              <a:extLst>
                <a:ext uri="{96DAC541-7B7A-43D3-8B79-37D633B846F1}">
                  <asvg:svgBlip xmlns="" xmlns:asvg="http://schemas.microsoft.com/office/drawing/2016/SVG/main" r:embed="rId29"/>
                </a:ext>
              </a:extLst>
            </a:blip>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4975329">
            <a:off x="11482301" y="-3425869"/>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31467"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751158">
            <a:off x="3321466" y="1101384"/>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a:off x="4750572" y="1729209"/>
            <a:ext cx="8786856" cy="7226033"/>
          </a:xfrm>
          <a:custGeom>
            <a:avLst/>
            <a:gdLst/>
            <a:ahLst/>
            <a:cxnLst/>
            <a:rect l="l" t="t" r="r" b="b"/>
            <a:pathLst>
              <a:path w="8786856" h="7226033">
                <a:moveTo>
                  <a:pt x="0" y="0"/>
                </a:moveTo>
                <a:lnTo>
                  <a:pt x="8786856" y="0"/>
                </a:lnTo>
                <a:lnTo>
                  <a:pt x="8786856" y="7226032"/>
                </a:lnTo>
                <a:lnTo>
                  <a:pt x="0" y="722603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a:off x="7793215" y="1363041"/>
            <a:ext cx="2701571" cy="644766"/>
          </a:xfrm>
          <a:custGeom>
            <a:avLst/>
            <a:gdLst/>
            <a:ahLst/>
            <a:cxnLst/>
            <a:rect l="l" t="t" r="r" b="b"/>
            <a:pathLst>
              <a:path w="2701571" h="644766">
                <a:moveTo>
                  <a:pt x="0" y="0"/>
                </a:moveTo>
                <a:lnTo>
                  <a:pt x="2701570" y="0"/>
                </a:lnTo>
                <a:lnTo>
                  <a:pt x="2701570" y="644767"/>
                </a:lnTo>
                <a:lnTo>
                  <a:pt x="0" y="644767"/>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2619822" y="7780987"/>
            <a:ext cx="1400650" cy="1334438"/>
          </a:xfrm>
          <a:custGeom>
            <a:avLst/>
            <a:gdLst/>
            <a:ahLst/>
            <a:cxnLst/>
            <a:rect l="l" t="t" r="r" b="b"/>
            <a:pathLst>
              <a:path w="1400650" h="1334438">
                <a:moveTo>
                  <a:pt x="0" y="0"/>
                </a:moveTo>
                <a:lnTo>
                  <a:pt x="1400650" y="0"/>
                </a:lnTo>
                <a:lnTo>
                  <a:pt x="1400650" y="1334438"/>
                </a:lnTo>
                <a:lnTo>
                  <a:pt x="0" y="1334438"/>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TextBox 15"/>
          <p:cNvSpPr txBox="1"/>
          <p:nvPr/>
        </p:nvSpPr>
        <p:spPr>
          <a:xfrm>
            <a:off x="5476324" y="3395618"/>
            <a:ext cx="7335351" cy="1025922"/>
          </a:xfrm>
          <a:prstGeom prst="rect">
            <a:avLst/>
          </a:prstGeom>
        </p:spPr>
        <p:txBody>
          <a:bodyPr lIns="0" tIns="0" rIns="0" bIns="0" rtlCol="0" anchor="t">
            <a:spAutoFit/>
          </a:bodyPr>
          <a:lstStyle/>
          <a:p>
            <a:pPr algn="ctr">
              <a:lnSpc>
                <a:spcPts val="7998"/>
              </a:lnSpc>
            </a:pPr>
            <a:r>
              <a:rPr lang="en-US" sz="7617" dirty="0" smtClean="0">
                <a:solidFill>
                  <a:schemeClr val="accent4">
                    <a:lumMod val="75000"/>
                  </a:schemeClr>
                </a:solidFill>
                <a:latin typeface="Handy Casual"/>
              </a:rPr>
              <a:t>ALGORITHMS</a:t>
            </a:r>
            <a:endParaRPr lang="en-US" sz="7617" dirty="0">
              <a:solidFill>
                <a:schemeClr val="accent4">
                  <a:lumMod val="75000"/>
                </a:schemeClr>
              </a:solidFill>
              <a:latin typeface="Handy Casual"/>
            </a:endParaRPr>
          </a:p>
        </p:txBody>
      </p:sp>
      <p:sp>
        <p:nvSpPr>
          <p:cNvPr id="16" name="TextBox 16"/>
          <p:cNvSpPr txBox="1"/>
          <p:nvPr/>
        </p:nvSpPr>
        <p:spPr>
          <a:xfrm>
            <a:off x="6060172" y="4843491"/>
            <a:ext cx="6731962" cy="2908489"/>
          </a:xfrm>
          <a:prstGeom prst="rect">
            <a:avLst/>
          </a:prstGeom>
        </p:spPr>
        <p:txBody>
          <a:bodyPr wrap="square" lIns="0" tIns="0" rIns="0" bIns="0" rtlCol="0" anchor="t">
            <a:spAutoFit/>
          </a:bodyPr>
          <a:lstStyle/>
          <a:p>
            <a:r>
              <a:rPr lang="en-US" sz="2400" dirty="0" smtClean="0">
                <a:latin typeface="More Sugar Thin" panose="020B0604020202020204" charset="0"/>
              </a:rPr>
              <a:t>Another </a:t>
            </a:r>
            <a:r>
              <a:rPr lang="en-US" sz="2400" dirty="0">
                <a:latin typeface="More Sugar Thin" panose="020B0604020202020204" charset="0"/>
              </a:rPr>
              <a:t>issue that plays an important role in information consumption is the data-driven display of informative content through algorithms. </a:t>
            </a:r>
            <a:endParaRPr lang="en-US" sz="2400" dirty="0" smtClean="0">
              <a:latin typeface="More Sugar Thin" panose="020B0604020202020204" charset="0"/>
            </a:endParaRPr>
          </a:p>
          <a:p>
            <a:endParaRPr lang="en-US" sz="2400" dirty="0">
              <a:latin typeface="More Sugar Thin" panose="020B0604020202020204" charset="0"/>
            </a:endParaRPr>
          </a:p>
          <a:p>
            <a:r>
              <a:rPr lang="en-US" sz="2400" dirty="0">
                <a:latin typeface="More Sugar Thin" panose="020B0604020202020204" charset="0"/>
              </a:rPr>
              <a:t>Nowadays new algorithm-free platforms are springing up to fight against automated curation. </a:t>
            </a:r>
          </a:p>
          <a:p>
            <a:pPr algn="ctr">
              <a:lnSpc>
                <a:spcPts val="2723"/>
              </a:lnSpc>
              <a:spcBef>
                <a:spcPct val="0"/>
              </a:spcBef>
            </a:pPr>
            <a:endParaRPr lang="en-US" dirty="0"/>
          </a:p>
          <a:p>
            <a:pPr algn="ctr">
              <a:lnSpc>
                <a:spcPts val="2723"/>
              </a:lnSpc>
              <a:spcBef>
                <a:spcPct val="0"/>
              </a:spcBef>
            </a:pPr>
            <a:endParaRPr lang="en-US" sz="2594" dirty="0">
              <a:solidFill>
                <a:srgbClr val="474747"/>
              </a:solidFill>
              <a:latin typeface="More Sugar Thin"/>
            </a:endParaRPr>
          </a:p>
        </p:txBody>
      </p:sp>
      <p:sp>
        <p:nvSpPr>
          <p:cNvPr id="17" name="Freeform 17"/>
          <p:cNvSpPr/>
          <p:nvPr/>
        </p:nvSpPr>
        <p:spPr>
          <a:xfrm rot="2569145">
            <a:off x="12801188" y="4964405"/>
            <a:ext cx="1672854" cy="755640"/>
          </a:xfrm>
          <a:custGeom>
            <a:avLst/>
            <a:gdLst/>
            <a:ahLst/>
            <a:cxnLst/>
            <a:rect l="l" t="t" r="r" b="b"/>
            <a:pathLst>
              <a:path w="1672854" h="755640">
                <a:moveTo>
                  <a:pt x="0" y="0"/>
                </a:moveTo>
                <a:lnTo>
                  <a:pt x="1672853" y="0"/>
                </a:lnTo>
                <a:lnTo>
                  <a:pt x="1672853" y="755640"/>
                </a:lnTo>
                <a:lnTo>
                  <a:pt x="0" y="75564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8" name="TextBox 18"/>
          <p:cNvSpPr txBox="1"/>
          <p:nvPr/>
        </p:nvSpPr>
        <p:spPr>
          <a:xfrm rot="-1348359">
            <a:off x="13903667" y="6221932"/>
            <a:ext cx="2647621" cy="795089"/>
          </a:xfrm>
          <a:prstGeom prst="rect">
            <a:avLst/>
          </a:prstGeom>
        </p:spPr>
        <p:txBody>
          <a:bodyPr lIns="0" tIns="0" rIns="0" bIns="0" rtlCol="0" anchor="t">
            <a:spAutoFit/>
          </a:bodyPr>
          <a:lstStyle/>
          <a:p>
            <a:pPr algn="ctr">
              <a:lnSpc>
                <a:spcPts val="3118"/>
              </a:lnSpc>
              <a:spcBef>
                <a:spcPct val="0"/>
              </a:spcBef>
            </a:pPr>
            <a:r>
              <a:rPr lang="en-US" sz="2969" dirty="0" smtClean="0">
                <a:solidFill>
                  <a:schemeClr val="tx2">
                    <a:lumMod val="60000"/>
                    <a:lumOff val="40000"/>
                  </a:schemeClr>
                </a:solidFill>
                <a:latin typeface="More Sugar Thin"/>
              </a:rPr>
              <a:t>data-driven info consumption</a:t>
            </a:r>
          </a:p>
        </p:txBody>
      </p:sp>
      <p:sp>
        <p:nvSpPr>
          <p:cNvPr id="19" name="Freeform 19"/>
          <p:cNvSpPr/>
          <p:nvPr/>
        </p:nvSpPr>
        <p:spPr>
          <a:xfrm flipH="1">
            <a:off x="4185033" y="4880864"/>
            <a:ext cx="1131078" cy="1456121"/>
          </a:xfrm>
          <a:custGeom>
            <a:avLst/>
            <a:gdLst/>
            <a:ahLst/>
            <a:cxnLst/>
            <a:rect l="l" t="t" r="r" b="b"/>
            <a:pathLst>
              <a:path w="1131078" h="1456121">
                <a:moveTo>
                  <a:pt x="1131078" y="0"/>
                </a:moveTo>
                <a:lnTo>
                  <a:pt x="0" y="0"/>
                </a:lnTo>
                <a:lnTo>
                  <a:pt x="0" y="1456121"/>
                </a:lnTo>
                <a:lnTo>
                  <a:pt x="1131078" y="1456121"/>
                </a:lnTo>
                <a:lnTo>
                  <a:pt x="1131078" y="0"/>
                </a:lnTo>
                <a:close/>
              </a:path>
            </a:pathLst>
          </a:custGeom>
          <a:blipFill>
            <a:blip r:embed="rId28">
              <a:extLst>
                <a:ext uri="{96DAC541-7B7A-43D3-8B79-37D633B846F1}">
                  <asvg:svgBlip xmlns="" xmlns:asvg="http://schemas.microsoft.com/office/drawing/2016/SVG/main" r:embed="rId29"/>
                </a:ext>
              </a:extLst>
            </a:blip>
            <a:stretch>
              <a:fillRect/>
            </a:stretch>
          </a:blipFill>
        </p:spPr>
      </p:sp>
    </p:spTree>
    <p:extLst>
      <p:ext uri="{BB962C8B-B14F-4D97-AF65-F5344CB8AC3E}">
        <p14:creationId xmlns:p14="http://schemas.microsoft.com/office/powerpoint/2010/main" val="148285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1958822">
            <a:off x="15423165" y="-3536766"/>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22485" y="1028700"/>
            <a:ext cx="1101602" cy="1180416"/>
          </a:xfrm>
          <a:custGeom>
            <a:avLst/>
            <a:gdLst/>
            <a:ahLst/>
            <a:cxnLst/>
            <a:rect l="l" t="t" r="r" b="b"/>
            <a:pathLst>
              <a:path w="1101602" h="1180416">
                <a:moveTo>
                  <a:pt x="0" y="0"/>
                </a:moveTo>
                <a:lnTo>
                  <a:pt x="1101602" y="0"/>
                </a:lnTo>
                <a:lnTo>
                  <a:pt x="1101602" y="1180416"/>
                </a:lnTo>
                <a:lnTo>
                  <a:pt x="0" y="1180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299893">
            <a:off x="17519054" y="384527"/>
            <a:ext cx="3885979" cy="3966775"/>
          </a:xfrm>
          <a:custGeom>
            <a:avLst/>
            <a:gdLst/>
            <a:ahLst/>
            <a:cxnLst/>
            <a:rect l="l" t="t" r="r" b="b"/>
            <a:pathLst>
              <a:path w="3885979" h="3966775">
                <a:moveTo>
                  <a:pt x="0" y="0"/>
                </a:moveTo>
                <a:lnTo>
                  <a:pt x="3885978" y="0"/>
                </a:lnTo>
                <a:lnTo>
                  <a:pt x="3885978" y="3966775"/>
                </a:lnTo>
                <a:lnTo>
                  <a:pt x="0" y="39667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8831356">
            <a:off x="-4444750" y="7020912"/>
            <a:ext cx="7317103" cy="6532177"/>
          </a:xfrm>
          <a:custGeom>
            <a:avLst/>
            <a:gdLst/>
            <a:ahLst/>
            <a:cxnLst/>
            <a:rect l="l" t="t" r="r" b="b"/>
            <a:pathLst>
              <a:path w="7317103" h="6532177">
                <a:moveTo>
                  <a:pt x="0" y="0"/>
                </a:moveTo>
                <a:lnTo>
                  <a:pt x="7317102" y="0"/>
                </a:lnTo>
                <a:lnTo>
                  <a:pt x="7317102" y="6532176"/>
                </a:lnTo>
                <a:lnTo>
                  <a:pt x="0" y="653217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3771174">
            <a:off x="1150607" y="8863712"/>
            <a:ext cx="3885979" cy="3966775"/>
          </a:xfrm>
          <a:custGeom>
            <a:avLst/>
            <a:gdLst/>
            <a:ahLst/>
            <a:cxnLst/>
            <a:rect l="l" t="t" r="r" b="b"/>
            <a:pathLst>
              <a:path w="3885979" h="3966775">
                <a:moveTo>
                  <a:pt x="0" y="0"/>
                </a:moveTo>
                <a:lnTo>
                  <a:pt x="3885979" y="0"/>
                </a:lnTo>
                <a:lnTo>
                  <a:pt x="3885979" y="3966775"/>
                </a:lnTo>
                <a:lnTo>
                  <a:pt x="0" y="39667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162769">
            <a:off x="696334" y="7581685"/>
            <a:ext cx="690565" cy="867147"/>
          </a:xfrm>
          <a:custGeom>
            <a:avLst/>
            <a:gdLst/>
            <a:ahLst/>
            <a:cxnLst/>
            <a:rect l="l" t="t" r="r" b="b"/>
            <a:pathLst>
              <a:path w="690565" h="867147">
                <a:moveTo>
                  <a:pt x="0" y="0"/>
                </a:moveTo>
                <a:lnTo>
                  <a:pt x="690565" y="0"/>
                </a:lnTo>
                <a:lnTo>
                  <a:pt x="690565" y="867147"/>
                </a:lnTo>
                <a:lnTo>
                  <a:pt x="0" y="8671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8954339">
            <a:off x="-2852219" y="-1803851"/>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6548631">
            <a:off x="-2289694" y="-242903"/>
            <a:ext cx="3954696" cy="4036921"/>
          </a:xfrm>
          <a:custGeom>
            <a:avLst/>
            <a:gdLst/>
            <a:ahLst/>
            <a:cxnLst/>
            <a:rect l="l" t="t" r="r" b="b"/>
            <a:pathLst>
              <a:path w="3954696" h="4036921">
                <a:moveTo>
                  <a:pt x="0" y="0"/>
                </a:moveTo>
                <a:lnTo>
                  <a:pt x="3954696" y="0"/>
                </a:lnTo>
                <a:lnTo>
                  <a:pt x="3954696" y="4036921"/>
                </a:lnTo>
                <a:lnTo>
                  <a:pt x="0" y="403692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369991">
            <a:off x="14778852" y="7815615"/>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3775699">
            <a:off x="16255654" y="7233873"/>
            <a:ext cx="3954696" cy="4036921"/>
          </a:xfrm>
          <a:custGeom>
            <a:avLst/>
            <a:gdLst/>
            <a:ahLst/>
            <a:cxnLst/>
            <a:rect l="l" t="t" r="r" b="b"/>
            <a:pathLst>
              <a:path w="3954696" h="4036921">
                <a:moveTo>
                  <a:pt x="0" y="0"/>
                </a:moveTo>
                <a:lnTo>
                  <a:pt x="3954696" y="0"/>
                </a:lnTo>
                <a:lnTo>
                  <a:pt x="3954696" y="4036920"/>
                </a:lnTo>
                <a:lnTo>
                  <a:pt x="0" y="403692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a:off x="3012873" y="1453309"/>
            <a:ext cx="12318224" cy="7549495"/>
          </a:xfrm>
          <a:custGeom>
            <a:avLst/>
            <a:gdLst/>
            <a:ahLst/>
            <a:cxnLst/>
            <a:rect l="l" t="t" r="r" b="b"/>
            <a:pathLst>
              <a:path w="11506835" h="7468982">
                <a:moveTo>
                  <a:pt x="0" y="0"/>
                </a:moveTo>
                <a:lnTo>
                  <a:pt x="11506836" y="0"/>
                </a:lnTo>
                <a:lnTo>
                  <a:pt x="11506836" y="7468982"/>
                </a:lnTo>
                <a:lnTo>
                  <a:pt x="0" y="746898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3" name="Freeform 13"/>
          <p:cNvSpPr/>
          <p:nvPr/>
        </p:nvSpPr>
        <p:spPr>
          <a:xfrm rot="-505142">
            <a:off x="4021016" y="1851662"/>
            <a:ext cx="1028751" cy="1032506"/>
          </a:xfrm>
          <a:custGeom>
            <a:avLst/>
            <a:gdLst/>
            <a:ahLst/>
            <a:cxnLst/>
            <a:rect l="l" t="t" r="r" b="b"/>
            <a:pathLst>
              <a:path w="1028751" h="1032506">
                <a:moveTo>
                  <a:pt x="0" y="0"/>
                </a:moveTo>
                <a:lnTo>
                  <a:pt x="1028751" y="0"/>
                </a:lnTo>
                <a:lnTo>
                  <a:pt x="1028751" y="1032505"/>
                </a:lnTo>
                <a:lnTo>
                  <a:pt x="0" y="103250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4" name="Freeform 14"/>
          <p:cNvSpPr/>
          <p:nvPr/>
        </p:nvSpPr>
        <p:spPr>
          <a:xfrm rot="624938">
            <a:off x="14127712" y="5844253"/>
            <a:ext cx="1122597" cy="996050"/>
          </a:xfrm>
          <a:custGeom>
            <a:avLst/>
            <a:gdLst/>
            <a:ahLst/>
            <a:cxnLst/>
            <a:rect l="l" t="t" r="r" b="b"/>
            <a:pathLst>
              <a:path w="1122597" h="996050">
                <a:moveTo>
                  <a:pt x="0" y="0"/>
                </a:moveTo>
                <a:lnTo>
                  <a:pt x="1122597" y="0"/>
                </a:lnTo>
                <a:lnTo>
                  <a:pt x="1122597" y="996049"/>
                </a:lnTo>
                <a:lnTo>
                  <a:pt x="0" y="996049"/>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5" name="TextBox 15"/>
          <p:cNvSpPr txBox="1"/>
          <p:nvPr/>
        </p:nvSpPr>
        <p:spPr>
          <a:xfrm>
            <a:off x="4843325" y="2562706"/>
            <a:ext cx="10929154" cy="4619213"/>
          </a:xfrm>
          <a:prstGeom prst="rect">
            <a:avLst/>
          </a:prstGeom>
        </p:spPr>
        <p:txBody>
          <a:bodyPr wrap="square" lIns="0" tIns="0" rIns="0" bIns="0" rtlCol="0" anchor="t">
            <a:spAutoFit/>
          </a:bodyPr>
          <a:lstStyle/>
          <a:p>
            <a:r>
              <a:rPr lang="en-US" sz="2400" dirty="0">
                <a:latin typeface="More Sugar Thin" panose="020B0604020202020204" charset="0"/>
              </a:rPr>
              <a:t>W</a:t>
            </a:r>
            <a:r>
              <a:rPr lang="en-US" sz="2400" dirty="0" smtClean="0">
                <a:latin typeface="More Sugar Thin" panose="020B0604020202020204" charset="0"/>
              </a:rPr>
              <a:t>e </a:t>
            </a:r>
            <a:r>
              <a:rPr lang="en-US" sz="2400" dirty="0">
                <a:latin typeface="More Sugar Thin" panose="020B0604020202020204" charset="0"/>
              </a:rPr>
              <a:t>have seen an increase in news avoidance </a:t>
            </a:r>
            <a:r>
              <a:rPr lang="en-US" sz="2400" dirty="0" smtClean="0">
                <a:latin typeface="More Sugar Thin" panose="020B0604020202020204" charset="0"/>
              </a:rPr>
              <a:t>among young adults we </a:t>
            </a:r>
          </a:p>
          <a:p>
            <a:r>
              <a:rPr lang="en-US" sz="2400" dirty="0" smtClean="0">
                <a:latin typeface="More Sugar Thin" panose="020B0604020202020204" charset="0"/>
              </a:rPr>
              <a:t>interviewed. </a:t>
            </a:r>
          </a:p>
          <a:p>
            <a:endParaRPr lang="en-US" sz="2400" dirty="0">
              <a:latin typeface="More Sugar Thin" panose="020B0604020202020204" charset="0"/>
            </a:endParaRPr>
          </a:p>
          <a:p>
            <a:r>
              <a:rPr lang="en-US" sz="2400" dirty="0">
                <a:latin typeface="More Sugar Thin" panose="020B0604020202020204" charset="0"/>
              </a:rPr>
              <a:t>T</a:t>
            </a:r>
            <a:r>
              <a:rPr lang="en-US" sz="2400" dirty="0" smtClean="0">
                <a:latin typeface="More Sugar Thin" panose="020B0604020202020204" charset="0"/>
              </a:rPr>
              <a:t>he </a:t>
            </a:r>
            <a:r>
              <a:rPr lang="en-US" sz="2400" dirty="0">
                <a:latin typeface="More Sugar Thin" panose="020B0604020202020204" charset="0"/>
              </a:rPr>
              <a:t>news, and especially certain topics </a:t>
            </a:r>
            <a:r>
              <a:rPr lang="en-US" sz="2400" dirty="0" smtClean="0">
                <a:latin typeface="More Sugar Thin" panose="020B0604020202020204" charset="0"/>
              </a:rPr>
              <a:t>(e.g. shootings in Rosario streets) and </a:t>
            </a:r>
            <a:r>
              <a:rPr lang="en-US" sz="2400" dirty="0">
                <a:latin typeface="More Sugar Thin" panose="020B0604020202020204" charset="0"/>
              </a:rPr>
              <a:t>the way they are presented (especially by television) can be depressing and induce mood changes triggering sadness, fear, anger, or a sense of helplessness. </a:t>
            </a:r>
          </a:p>
          <a:p>
            <a:endParaRPr lang="en-US" sz="2400" dirty="0" smtClean="0">
              <a:latin typeface="More Sugar Thin" panose="020B0604020202020204" charset="0"/>
            </a:endParaRPr>
          </a:p>
          <a:p>
            <a:r>
              <a:rPr lang="en-US" sz="2400" dirty="0" smtClean="0">
                <a:latin typeface="More Sugar Thin" panose="020B0604020202020204" charset="0"/>
              </a:rPr>
              <a:t>Not </a:t>
            </a:r>
            <a:r>
              <a:rPr lang="en-US" sz="2400" dirty="0">
                <a:latin typeface="More Sugar Thin" panose="020B0604020202020204" charset="0"/>
              </a:rPr>
              <a:t>all informative </a:t>
            </a:r>
            <a:r>
              <a:rPr lang="en-US" sz="2400" dirty="0" smtClean="0">
                <a:latin typeface="More Sugar Thin" panose="020B0604020202020204" charset="0"/>
              </a:rPr>
              <a:t>content will </a:t>
            </a:r>
            <a:r>
              <a:rPr lang="en-US" sz="2400" dirty="0">
                <a:latin typeface="More Sugar Thin" panose="020B0604020202020204" charset="0"/>
              </a:rPr>
              <a:t>have a direct impact on daily life. However, coverage of social issues, politics, and economics helps to create awareness and understanding of issues that matter to citizens and tends to increase participation in democratic processes.</a:t>
            </a:r>
          </a:p>
          <a:p>
            <a:pPr>
              <a:lnSpc>
                <a:spcPct val="150000"/>
              </a:lnSpc>
            </a:pPr>
            <a:endParaRPr lang="en-US" sz="2800" dirty="0">
              <a:solidFill>
                <a:srgbClr val="474747"/>
              </a:solidFill>
              <a:latin typeface="Handy Casual"/>
            </a:endParaRPr>
          </a:p>
        </p:txBody>
      </p:sp>
      <p:sp>
        <p:nvSpPr>
          <p:cNvPr id="16" name="Freeform 16"/>
          <p:cNvSpPr/>
          <p:nvPr/>
        </p:nvSpPr>
        <p:spPr>
          <a:xfrm rot="473842">
            <a:off x="2793561" y="7191389"/>
            <a:ext cx="5293010" cy="1459154"/>
          </a:xfrm>
          <a:custGeom>
            <a:avLst/>
            <a:gdLst/>
            <a:ahLst/>
            <a:cxnLst/>
            <a:rect l="l" t="t" r="r" b="b"/>
            <a:pathLst>
              <a:path w="5293010" h="1459154">
                <a:moveTo>
                  <a:pt x="0" y="0"/>
                </a:moveTo>
                <a:lnTo>
                  <a:pt x="5293010" y="0"/>
                </a:lnTo>
                <a:lnTo>
                  <a:pt x="5293010" y="1459154"/>
                </a:lnTo>
                <a:lnTo>
                  <a:pt x="0" y="1459154"/>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17" name="TextBox 17"/>
          <p:cNvSpPr txBox="1"/>
          <p:nvPr/>
        </p:nvSpPr>
        <p:spPr>
          <a:xfrm rot="473842">
            <a:off x="3323662" y="7665025"/>
            <a:ext cx="4367771" cy="730969"/>
          </a:xfrm>
          <a:prstGeom prst="rect">
            <a:avLst/>
          </a:prstGeom>
        </p:spPr>
        <p:txBody>
          <a:bodyPr lIns="0" tIns="0" rIns="0" bIns="0" rtlCol="0" anchor="t">
            <a:spAutoFit/>
          </a:bodyPr>
          <a:lstStyle/>
          <a:p>
            <a:pPr algn="ctr">
              <a:lnSpc>
                <a:spcPts val="5719"/>
              </a:lnSpc>
            </a:pPr>
            <a:r>
              <a:rPr lang="en-US" sz="5446" dirty="0" smtClean="0">
                <a:solidFill>
                  <a:srgbClr val="D4884E"/>
                </a:solidFill>
                <a:latin typeface="Handy Casual"/>
              </a:rPr>
              <a:t>News avoidance</a:t>
            </a:r>
            <a:endParaRPr lang="en-US" sz="5446" dirty="0">
              <a:solidFill>
                <a:srgbClr val="D4884E"/>
              </a:solidFill>
              <a:latin typeface="Handy Casual"/>
            </a:endParaRPr>
          </a:p>
        </p:txBody>
      </p:sp>
      <p:sp>
        <p:nvSpPr>
          <p:cNvPr id="18" name="Freeform 18"/>
          <p:cNvSpPr/>
          <p:nvPr/>
        </p:nvSpPr>
        <p:spPr>
          <a:xfrm rot="9736340">
            <a:off x="2805658" y="6948673"/>
            <a:ext cx="575876" cy="610273"/>
          </a:xfrm>
          <a:custGeom>
            <a:avLst/>
            <a:gdLst/>
            <a:ahLst/>
            <a:cxnLst/>
            <a:rect l="l" t="t" r="r" b="b"/>
            <a:pathLst>
              <a:path w="575876" h="610273">
                <a:moveTo>
                  <a:pt x="0" y="0"/>
                </a:moveTo>
                <a:lnTo>
                  <a:pt x="575877" y="0"/>
                </a:lnTo>
                <a:lnTo>
                  <a:pt x="575877" y="610273"/>
                </a:lnTo>
                <a:lnTo>
                  <a:pt x="0" y="6102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
        <p:nvSpPr>
          <p:cNvPr id="19" name="Freeform 19"/>
          <p:cNvSpPr/>
          <p:nvPr/>
        </p:nvSpPr>
        <p:spPr>
          <a:xfrm rot="-9733995">
            <a:off x="7618867" y="8427496"/>
            <a:ext cx="575876" cy="610273"/>
          </a:xfrm>
          <a:custGeom>
            <a:avLst/>
            <a:gdLst/>
            <a:ahLst/>
            <a:cxnLst/>
            <a:rect l="l" t="t" r="r" b="b"/>
            <a:pathLst>
              <a:path w="575876" h="610273">
                <a:moveTo>
                  <a:pt x="0" y="0"/>
                </a:moveTo>
                <a:lnTo>
                  <a:pt x="575876" y="0"/>
                </a:lnTo>
                <a:lnTo>
                  <a:pt x="575876" y="610273"/>
                </a:lnTo>
                <a:lnTo>
                  <a:pt x="0" y="6102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Tree>
    <p:extLst>
      <p:ext uri="{BB962C8B-B14F-4D97-AF65-F5344CB8AC3E}">
        <p14:creationId xmlns:p14="http://schemas.microsoft.com/office/powerpoint/2010/main" val="3855784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5527056">
            <a:off x="-3238716" y="-4408580"/>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143192">
            <a:off x="11479416" y="8363034"/>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3038069" y="7795544"/>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751158">
            <a:off x="3184425" y="1091859"/>
            <a:ext cx="777740" cy="976614"/>
          </a:xfrm>
          <a:custGeom>
            <a:avLst/>
            <a:gdLst/>
            <a:ahLst/>
            <a:cxnLst/>
            <a:rect l="l" t="t" r="r" b="b"/>
            <a:pathLst>
              <a:path w="777740" h="976614">
                <a:moveTo>
                  <a:pt x="0" y="0"/>
                </a:moveTo>
                <a:lnTo>
                  <a:pt x="777739" y="0"/>
                </a:lnTo>
                <a:lnTo>
                  <a:pt x="777739" y="976614"/>
                </a:lnTo>
                <a:lnTo>
                  <a:pt x="0" y="9766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5400000">
            <a:off x="14259544" y="-1253570"/>
            <a:ext cx="4571056" cy="1428455"/>
          </a:xfrm>
          <a:custGeom>
            <a:avLst/>
            <a:gdLst/>
            <a:ahLst/>
            <a:cxnLst/>
            <a:rect l="l" t="t" r="r" b="b"/>
            <a:pathLst>
              <a:path w="4571056" h="1428455">
                <a:moveTo>
                  <a:pt x="0" y="0"/>
                </a:moveTo>
                <a:lnTo>
                  <a:pt x="4571057" y="0"/>
                </a:lnTo>
                <a:lnTo>
                  <a:pt x="4571057" y="1428455"/>
                </a:lnTo>
                <a:lnTo>
                  <a:pt x="0" y="14284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9" name="Group 9"/>
          <p:cNvGrpSpPr>
            <a:grpSpLocks noChangeAspect="1"/>
          </p:cNvGrpSpPr>
          <p:nvPr/>
        </p:nvGrpSpPr>
        <p:grpSpPr>
          <a:xfrm rot="548408">
            <a:off x="7941330" y="2838226"/>
            <a:ext cx="5419179" cy="5293748"/>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6"/>
              <a:stretch>
                <a:fillRect l="-23225" r="-23225"/>
              </a:stretch>
            </a:blipFill>
          </p:spPr>
        </p:sp>
      </p:grpSp>
      <p:sp>
        <p:nvSpPr>
          <p:cNvPr id="17" name="Freeform 17"/>
          <p:cNvSpPr/>
          <p:nvPr/>
        </p:nvSpPr>
        <p:spPr>
          <a:xfrm>
            <a:off x="11264794" y="1229574"/>
            <a:ext cx="929901" cy="1033224"/>
          </a:xfrm>
          <a:custGeom>
            <a:avLst/>
            <a:gdLst/>
            <a:ahLst/>
            <a:cxnLst/>
            <a:rect l="l" t="t" r="r" b="b"/>
            <a:pathLst>
              <a:path w="929901" h="1033224">
                <a:moveTo>
                  <a:pt x="0" y="0"/>
                </a:moveTo>
                <a:lnTo>
                  <a:pt x="929901" y="0"/>
                </a:lnTo>
                <a:lnTo>
                  <a:pt x="929901" y="1033223"/>
                </a:lnTo>
                <a:lnTo>
                  <a:pt x="0" y="1033223"/>
                </a:lnTo>
                <a:lnTo>
                  <a:pt x="0" y="0"/>
                </a:lnTo>
                <a:close/>
              </a:path>
            </a:pathLst>
          </a:custGeom>
          <a:blipFill>
            <a:blip r:embed="rId17">
              <a:extLst>
                <a:ext uri="{96DAC541-7B7A-43D3-8B79-37D633B846F1}">
                  <asvg:svgBlip xmlns="" xmlns:asvg="http://schemas.microsoft.com/office/drawing/2016/SVG/main" r:embed="rId24"/>
                </a:ext>
              </a:extLst>
            </a:blip>
            <a:stretch>
              <a:fillRect/>
            </a:stretch>
          </a:blipFill>
        </p:spPr>
      </p:sp>
      <p:sp>
        <p:nvSpPr>
          <p:cNvPr id="18" name="Freeform 18"/>
          <p:cNvSpPr/>
          <p:nvPr/>
        </p:nvSpPr>
        <p:spPr>
          <a:xfrm rot="-664748">
            <a:off x="6313636" y="2797490"/>
            <a:ext cx="1749160" cy="435700"/>
          </a:xfrm>
          <a:custGeom>
            <a:avLst/>
            <a:gdLst/>
            <a:ahLst/>
            <a:cxnLst/>
            <a:rect l="l" t="t" r="r" b="b"/>
            <a:pathLst>
              <a:path w="1749160" h="435700">
                <a:moveTo>
                  <a:pt x="0" y="0"/>
                </a:moveTo>
                <a:lnTo>
                  <a:pt x="1749160" y="0"/>
                </a:lnTo>
                <a:lnTo>
                  <a:pt x="1749160" y="435700"/>
                </a:lnTo>
                <a:lnTo>
                  <a:pt x="0" y="43570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19" name="TextBox 19"/>
          <p:cNvSpPr txBox="1"/>
          <p:nvPr/>
        </p:nvSpPr>
        <p:spPr>
          <a:xfrm>
            <a:off x="3628992" y="4115185"/>
            <a:ext cx="3389452" cy="5168081"/>
          </a:xfrm>
          <a:prstGeom prst="rect">
            <a:avLst/>
          </a:prstGeom>
        </p:spPr>
        <p:txBody>
          <a:bodyPr wrap="square" lIns="0" tIns="0" rIns="0" bIns="0" rtlCol="0" anchor="t">
            <a:spAutoFit/>
          </a:bodyPr>
          <a:lstStyle/>
          <a:p>
            <a:pPr algn="ctr">
              <a:lnSpc>
                <a:spcPts val="3118"/>
              </a:lnSpc>
              <a:spcBef>
                <a:spcPct val="0"/>
              </a:spcBef>
            </a:pPr>
            <a:r>
              <a:rPr lang="en-US" sz="2000" dirty="0" smtClean="0">
                <a:latin typeface="More Sugar Thin" panose="020B0604020202020204" charset="0"/>
              </a:rPr>
              <a:t>“I </a:t>
            </a:r>
            <a:r>
              <a:rPr lang="en-US" sz="2000" dirty="0">
                <a:latin typeface="More Sugar Thin" panose="020B0604020202020204" charset="0"/>
              </a:rPr>
              <a:t>obviously get informed, but it depends on my mood. If there is something that worries me, I prefer to take my time and continue later. News sometimes overwhelms me so I try to avoid information overload because I need time to assimilate it.” (Diego, 4</a:t>
            </a:r>
            <a:r>
              <a:rPr lang="en-US" sz="2000" baseline="30000" dirty="0">
                <a:latin typeface="More Sugar Thin" panose="020B0604020202020204" charset="0"/>
              </a:rPr>
              <a:t>th</a:t>
            </a:r>
            <a:r>
              <a:rPr lang="en-US" sz="2000" dirty="0">
                <a:latin typeface="More Sugar Thin" panose="020B0604020202020204" charset="0"/>
              </a:rPr>
              <a:t>, Social Communication, UNR, Argentina).</a:t>
            </a:r>
          </a:p>
          <a:p>
            <a:pPr algn="ctr">
              <a:lnSpc>
                <a:spcPts val="3118"/>
              </a:lnSpc>
              <a:spcBef>
                <a:spcPct val="0"/>
              </a:spcBef>
            </a:pPr>
            <a:endParaRPr lang="en-US" sz="2969" dirty="0">
              <a:solidFill>
                <a:srgbClr val="474747"/>
              </a:solidFill>
              <a:latin typeface="More Sugar Thin"/>
            </a:endParaRPr>
          </a:p>
        </p:txBody>
      </p:sp>
      <p:sp>
        <p:nvSpPr>
          <p:cNvPr id="20" name="TextBox 20"/>
          <p:cNvSpPr txBox="1"/>
          <p:nvPr/>
        </p:nvSpPr>
        <p:spPr>
          <a:xfrm rot="1037633">
            <a:off x="14164430" y="2859917"/>
            <a:ext cx="2647621" cy="1580572"/>
          </a:xfrm>
          <a:prstGeom prst="rect">
            <a:avLst/>
          </a:prstGeom>
        </p:spPr>
        <p:txBody>
          <a:bodyPr lIns="0" tIns="0" rIns="0" bIns="0" rtlCol="0" anchor="t">
            <a:spAutoFit/>
          </a:bodyPr>
          <a:lstStyle/>
          <a:p>
            <a:pPr algn="ctr">
              <a:lnSpc>
                <a:spcPts val="3118"/>
              </a:lnSpc>
              <a:spcBef>
                <a:spcPct val="0"/>
              </a:spcBef>
            </a:pPr>
            <a:r>
              <a:rPr lang="en-US" sz="2969" dirty="0" err="1">
                <a:solidFill>
                  <a:srgbClr val="FFFFFF"/>
                </a:solidFill>
                <a:latin typeface="More Sugar Thin"/>
              </a:rPr>
              <a:t>Aquí</a:t>
            </a:r>
            <a:r>
              <a:rPr lang="en-US" sz="2969" dirty="0">
                <a:solidFill>
                  <a:srgbClr val="FFFFFF"/>
                </a:solidFill>
                <a:latin typeface="More Sugar Thin"/>
              </a:rPr>
              <a:t> </a:t>
            </a:r>
            <a:r>
              <a:rPr lang="en-US" sz="2969" dirty="0" err="1">
                <a:solidFill>
                  <a:srgbClr val="FFFFFF"/>
                </a:solidFill>
                <a:latin typeface="More Sugar Thin"/>
              </a:rPr>
              <a:t>puedes</a:t>
            </a:r>
            <a:r>
              <a:rPr lang="en-US" sz="2969" dirty="0">
                <a:solidFill>
                  <a:srgbClr val="FFFFFF"/>
                </a:solidFill>
                <a:latin typeface="More Sugar Thin"/>
              </a:rPr>
              <a:t> </a:t>
            </a:r>
            <a:r>
              <a:rPr lang="en-US" sz="2969" dirty="0" err="1">
                <a:solidFill>
                  <a:srgbClr val="FFFFFF"/>
                </a:solidFill>
                <a:latin typeface="More Sugar Thin"/>
              </a:rPr>
              <a:t>agregar</a:t>
            </a:r>
            <a:r>
              <a:rPr lang="en-US" sz="2969" dirty="0">
                <a:solidFill>
                  <a:srgbClr val="FFFFFF"/>
                </a:solidFill>
                <a:latin typeface="More Sugar Thin"/>
              </a:rPr>
              <a:t> </a:t>
            </a:r>
            <a:r>
              <a:rPr lang="en-US" sz="2969" dirty="0" err="1">
                <a:solidFill>
                  <a:srgbClr val="FFFFFF"/>
                </a:solidFill>
                <a:latin typeface="More Sugar Thin"/>
              </a:rPr>
              <a:t>algo</a:t>
            </a:r>
            <a:r>
              <a:rPr lang="en-US" sz="2969" dirty="0">
                <a:solidFill>
                  <a:srgbClr val="FFFFFF"/>
                </a:solidFill>
                <a:latin typeface="More Sugar Thin"/>
              </a:rPr>
              <a:t> que </a:t>
            </a:r>
            <a:r>
              <a:rPr lang="en-US" sz="2969" dirty="0" err="1">
                <a:solidFill>
                  <a:srgbClr val="FFFFFF"/>
                </a:solidFill>
                <a:latin typeface="More Sugar Thin"/>
              </a:rPr>
              <a:t>desees</a:t>
            </a:r>
            <a:r>
              <a:rPr lang="en-US" sz="2969" dirty="0">
                <a:solidFill>
                  <a:srgbClr val="FFFFFF"/>
                </a:solidFill>
                <a:latin typeface="More Sugar Thin"/>
              </a:rPr>
              <a:t> </a:t>
            </a:r>
            <a:r>
              <a:rPr lang="en-US" sz="2969" dirty="0" err="1">
                <a:solidFill>
                  <a:srgbClr val="FFFFFF"/>
                </a:solidFill>
                <a:latin typeface="More Sugar Thin"/>
              </a:rPr>
              <a:t>resaltar</a:t>
            </a:r>
            <a:endParaRPr lang="en-US" sz="2969" dirty="0">
              <a:solidFill>
                <a:srgbClr val="FFFFFF"/>
              </a:solidFill>
              <a:latin typeface="More Sugar Thin"/>
            </a:endParaRPr>
          </a:p>
        </p:txBody>
      </p:sp>
      <p:sp>
        <p:nvSpPr>
          <p:cNvPr id="21" name="Freeform 21"/>
          <p:cNvSpPr/>
          <p:nvPr/>
        </p:nvSpPr>
        <p:spPr>
          <a:xfrm rot="-2699999" flipH="1">
            <a:off x="2250331" y="3797806"/>
            <a:ext cx="1635574" cy="738800"/>
          </a:xfrm>
          <a:custGeom>
            <a:avLst/>
            <a:gdLst/>
            <a:ahLst/>
            <a:cxnLst/>
            <a:rect l="l" t="t" r="r" b="b"/>
            <a:pathLst>
              <a:path w="1635574" h="738800">
                <a:moveTo>
                  <a:pt x="1635574" y="0"/>
                </a:moveTo>
                <a:lnTo>
                  <a:pt x="0" y="0"/>
                </a:lnTo>
                <a:lnTo>
                  <a:pt x="0" y="738800"/>
                </a:lnTo>
                <a:lnTo>
                  <a:pt x="1635574" y="738800"/>
                </a:lnTo>
                <a:lnTo>
                  <a:pt x="1635574" y="0"/>
                </a:lnTo>
                <a:close/>
              </a:path>
            </a:pathLst>
          </a:custGeom>
          <a:blipFill>
            <a:blip r:embed="rId27">
              <a:extLst>
                <a:ext uri="{96DAC541-7B7A-43D3-8B79-37D633B846F1}">
                  <asvg:svgBlip xmlns="" xmlns:asvg="http://schemas.microsoft.com/office/drawing/2016/SVG/main" r:embed="rId28"/>
                </a:ext>
              </a:extLst>
            </a:blip>
            <a:stretch>
              <a:fillRect/>
            </a:stretch>
          </a:blipFill>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a:off x="1327980" y="1989207"/>
            <a:ext cx="15632040" cy="6991785"/>
          </a:xfrm>
          <a:custGeom>
            <a:avLst/>
            <a:gdLst/>
            <a:ahLst/>
            <a:cxnLst/>
            <a:rect l="l" t="t" r="r" b="b"/>
            <a:pathLst>
              <a:path w="15632040" h="6991785">
                <a:moveTo>
                  <a:pt x="0" y="0"/>
                </a:moveTo>
                <a:lnTo>
                  <a:pt x="15632040" y="0"/>
                </a:lnTo>
                <a:lnTo>
                  <a:pt x="15632040" y="6991785"/>
                </a:lnTo>
                <a:lnTo>
                  <a:pt x="0" y="699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92063">
            <a:off x="10690859" y="-1511828"/>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946430">
            <a:off x="4607033" y="10030247"/>
            <a:ext cx="471055" cy="2991535"/>
          </a:xfrm>
          <a:custGeom>
            <a:avLst/>
            <a:gdLst/>
            <a:ahLst/>
            <a:cxnLst/>
            <a:rect l="l" t="t" r="r" b="b"/>
            <a:pathLst>
              <a:path w="8505753" h="7593318">
                <a:moveTo>
                  <a:pt x="0" y="0"/>
                </a:moveTo>
                <a:lnTo>
                  <a:pt x="8505754" y="0"/>
                </a:lnTo>
                <a:lnTo>
                  <a:pt x="8505754" y="7593317"/>
                </a:lnTo>
                <a:lnTo>
                  <a:pt x="0" y="75933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496137">
            <a:off x="217150" y="4561759"/>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670764" y="-4122783"/>
            <a:ext cx="5586791" cy="5702950"/>
          </a:xfrm>
          <a:custGeom>
            <a:avLst/>
            <a:gdLst/>
            <a:ahLst/>
            <a:cxnLst/>
            <a:rect l="l" t="t" r="r" b="b"/>
            <a:pathLst>
              <a:path w="5586791" h="5702950">
                <a:moveTo>
                  <a:pt x="0" y="0"/>
                </a:moveTo>
                <a:lnTo>
                  <a:pt x="5586791" y="0"/>
                </a:lnTo>
                <a:lnTo>
                  <a:pt x="5586791" y="5702949"/>
                </a:lnTo>
                <a:lnTo>
                  <a:pt x="0" y="570294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386632" y="672119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751158">
            <a:off x="16384957" y="2827994"/>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736616">
            <a:off x="505866" y="2078935"/>
            <a:ext cx="3576806" cy="995002"/>
          </a:xfrm>
          <a:custGeom>
            <a:avLst/>
            <a:gdLst/>
            <a:ahLst/>
            <a:cxnLst/>
            <a:rect l="l" t="t" r="r" b="b"/>
            <a:pathLst>
              <a:path w="3576806" h="995002">
                <a:moveTo>
                  <a:pt x="0" y="0"/>
                </a:moveTo>
                <a:lnTo>
                  <a:pt x="3576806" y="0"/>
                </a:lnTo>
                <a:lnTo>
                  <a:pt x="3576806" y="995002"/>
                </a:lnTo>
                <a:lnTo>
                  <a:pt x="0" y="9950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2432475" y="2212001"/>
            <a:ext cx="1130589" cy="968195"/>
          </a:xfrm>
          <a:custGeom>
            <a:avLst/>
            <a:gdLst/>
            <a:ahLst/>
            <a:cxnLst/>
            <a:rect l="l" t="t" r="r" b="b"/>
            <a:pathLst>
              <a:path w="1130589" h="968195">
                <a:moveTo>
                  <a:pt x="0" y="0"/>
                </a:moveTo>
                <a:lnTo>
                  <a:pt x="1130589" y="0"/>
                </a:lnTo>
                <a:lnTo>
                  <a:pt x="1130589" y="968195"/>
                </a:lnTo>
                <a:lnTo>
                  <a:pt x="0" y="96819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TextBox 11"/>
          <p:cNvSpPr txBox="1"/>
          <p:nvPr/>
        </p:nvSpPr>
        <p:spPr>
          <a:xfrm>
            <a:off x="8075282" y="1908081"/>
            <a:ext cx="8213071" cy="10761920"/>
          </a:xfrm>
          <a:prstGeom prst="rect">
            <a:avLst/>
          </a:prstGeom>
        </p:spPr>
        <p:txBody>
          <a:bodyPr wrap="square" lIns="0" tIns="0" rIns="0" bIns="0" rtlCol="0" anchor="t">
            <a:spAutoFit/>
          </a:bodyPr>
          <a:lstStyle/>
          <a:p>
            <a:pPr algn="ctr">
              <a:lnSpc>
                <a:spcPts val="8180"/>
              </a:lnSpc>
            </a:pPr>
            <a:r>
              <a:rPr lang="en-US" sz="7790" dirty="0" smtClean="0">
                <a:solidFill>
                  <a:schemeClr val="accent4">
                    <a:lumMod val="75000"/>
                  </a:schemeClr>
                </a:solidFill>
                <a:latin typeface="Handy Casual"/>
              </a:rPr>
              <a:t>TO CULTIVATE COMMUNITY</a:t>
            </a:r>
          </a:p>
          <a:p>
            <a:endParaRPr lang="en-US" sz="2400" dirty="0" smtClean="0">
              <a:latin typeface="More Sugar Thin" panose="020B0604020202020204" charset="0"/>
            </a:endParaRPr>
          </a:p>
          <a:p>
            <a:endParaRPr lang="en-US" sz="2400" dirty="0">
              <a:latin typeface="More Sugar Thin" panose="020B0604020202020204" charset="0"/>
            </a:endParaRPr>
          </a:p>
          <a:p>
            <a:r>
              <a:rPr lang="en-US" sz="2400" dirty="0" smtClean="0">
                <a:latin typeface="More Sugar Thin" panose="020B0604020202020204" charset="0"/>
              </a:rPr>
              <a:t>Young </a:t>
            </a:r>
            <a:r>
              <a:rPr lang="en-US" sz="2400" dirty="0">
                <a:latin typeface="More Sugar Thin" panose="020B0604020202020204" charset="0"/>
              </a:rPr>
              <a:t>adults need informative content that helps them arrive at decisions that are genuinely linked to their needs and concerns and those of their communities, rather than manipulating or disempowering them. </a:t>
            </a:r>
            <a:endParaRPr lang="en-US" sz="2400" dirty="0" smtClean="0">
              <a:latin typeface="More Sugar Thin" panose="020B0604020202020204" charset="0"/>
            </a:endParaRPr>
          </a:p>
          <a:p>
            <a:pPr>
              <a:lnSpc>
                <a:spcPct val="150000"/>
              </a:lnSpc>
            </a:pPr>
            <a:endParaRPr lang="en-US" sz="2400" dirty="0" smtClean="0">
              <a:latin typeface="More Sugar Thin" panose="020B0604020202020204" charset="0"/>
            </a:endParaRPr>
          </a:p>
          <a:p>
            <a:r>
              <a:rPr lang="en-US" sz="2400" dirty="0">
                <a:latin typeface="More Sugar Thin" panose="020B0604020202020204" charset="0"/>
              </a:rPr>
              <a:t>In the present </a:t>
            </a:r>
            <a:r>
              <a:rPr lang="en-US" sz="2400" dirty="0" smtClean="0">
                <a:latin typeface="More Sugar Thin" panose="020B0604020202020204" charset="0"/>
              </a:rPr>
              <a:t>context, </a:t>
            </a:r>
            <a:r>
              <a:rPr lang="en-US" sz="2400" dirty="0">
                <a:latin typeface="More Sugar Thin" panose="020B0604020202020204" charset="0"/>
              </a:rPr>
              <a:t>we need to rethink the concept of participation, which we closely link </a:t>
            </a:r>
            <a:r>
              <a:rPr lang="en-US" sz="2400" dirty="0" smtClean="0">
                <a:latin typeface="More Sugar Thin" panose="020B0604020202020204" charset="0"/>
              </a:rPr>
              <a:t>to the consumption/production </a:t>
            </a:r>
            <a:r>
              <a:rPr lang="en-US" sz="2400" dirty="0">
                <a:latin typeface="More Sugar Thin" panose="020B0604020202020204" charset="0"/>
              </a:rPr>
              <a:t>of informative content. </a:t>
            </a:r>
            <a:endParaRPr lang="en-US" sz="2400" dirty="0" smtClean="0">
              <a:latin typeface="More Sugar Thin" panose="020B0604020202020204" charset="0"/>
            </a:endParaRPr>
          </a:p>
          <a:p>
            <a:endParaRPr lang="en-US" sz="2400" dirty="0">
              <a:latin typeface="More Sugar Thin" panose="020B0604020202020204" charset="0"/>
            </a:endParaRPr>
          </a:p>
          <a:p>
            <a:endParaRPr lang="en-US" sz="2400" dirty="0" smtClean="0">
              <a:latin typeface="More Sugar Thin" panose="020B0604020202020204" charset="0"/>
            </a:endParaRPr>
          </a:p>
          <a:p>
            <a:r>
              <a:rPr lang="en-US" sz="2400" dirty="0" smtClean="0">
                <a:latin typeface="More Sugar Thin" panose="020B0604020202020204" charset="0"/>
              </a:rPr>
              <a:t>We need to understand how </a:t>
            </a:r>
            <a:r>
              <a:rPr lang="en-US" sz="2400" dirty="0">
                <a:latin typeface="More Sugar Thin" panose="020B0604020202020204" charset="0"/>
              </a:rPr>
              <a:t>young adults today exercise a connective communicational citizenship and experiment with renewed forms of politics and community living</a:t>
            </a:r>
            <a:r>
              <a:rPr lang="en-US" dirty="0"/>
              <a:t>.</a:t>
            </a:r>
          </a:p>
          <a:p>
            <a:r>
              <a:rPr lang="en-US" dirty="0"/>
              <a:t> </a:t>
            </a:r>
          </a:p>
          <a:p>
            <a:pPr>
              <a:lnSpc>
                <a:spcPct val="150000"/>
              </a:lnSpc>
            </a:pPr>
            <a:endParaRPr lang="en-US" sz="2400" dirty="0">
              <a:latin typeface="More Sugar Thin" panose="020B0604020202020204" charset="0"/>
            </a:endParaRPr>
          </a:p>
          <a:p>
            <a:pPr algn="ctr">
              <a:lnSpc>
                <a:spcPts val="8180"/>
              </a:lnSpc>
            </a:pPr>
            <a:endParaRPr lang="en-US" sz="3200" dirty="0">
              <a:solidFill>
                <a:srgbClr val="474747"/>
              </a:solidFill>
              <a:latin typeface="More Sugar Thin" panose="020B0604020202020204" charset="0"/>
            </a:endParaRPr>
          </a:p>
          <a:p>
            <a:pPr algn="ctr">
              <a:lnSpc>
                <a:spcPts val="8180"/>
              </a:lnSpc>
            </a:pPr>
            <a:endParaRPr lang="en-US" sz="7790" dirty="0" smtClean="0">
              <a:solidFill>
                <a:srgbClr val="474747"/>
              </a:solidFill>
              <a:latin typeface="Handy Casual"/>
            </a:endParaRPr>
          </a:p>
          <a:p>
            <a:pPr algn="ctr">
              <a:lnSpc>
                <a:spcPts val="8180"/>
              </a:lnSpc>
            </a:pPr>
            <a:r>
              <a:rPr lang="en-US" sz="7790" dirty="0" smtClean="0">
                <a:solidFill>
                  <a:srgbClr val="474747"/>
                </a:solidFill>
                <a:latin typeface="Handy Casual"/>
              </a:rPr>
              <a:t> </a:t>
            </a:r>
            <a:endParaRPr lang="en-US" sz="7790" dirty="0">
              <a:solidFill>
                <a:srgbClr val="474747"/>
              </a:solidFill>
              <a:latin typeface="Handy Casual"/>
            </a:endParaRPr>
          </a:p>
        </p:txBody>
      </p:sp>
      <p:grpSp>
        <p:nvGrpSpPr>
          <p:cNvPr id="12" name="Group 12"/>
          <p:cNvGrpSpPr>
            <a:grpSpLocks noChangeAspect="1"/>
          </p:cNvGrpSpPr>
          <p:nvPr/>
        </p:nvGrpSpPr>
        <p:grpSpPr>
          <a:xfrm>
            <a:off x="2855428" y="4083645"/>
            <a:ext cx="3321566" cy="3570254"/>
            <a:chOff x="0" y="0"/>
            <a:chExt cx="4828540" cy="4716780"/>
          </a:xfrm>
        </p:grpSpPr>
        <p:sp>
          <p:nvSpPr>
            <p:cNvPr id="13" name="Freeform 1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0"/>
              <a:stretch>
                <a:fillRect l="-28123" t="-8208" r="-49871" b="-13330"/>
              </a:stretch>
            </a:blipFill>
          </p:spPr>
        </p:sp>
      </p:grpSp>
      <p:sp>
        <p:nvSpPr>
          <p:cNvPr id="14" name="Freeform 14"/>
          <p:cNvSpPr/>
          <p:nvPr/>
        </p:nvSpPr>
        <p:spPr>
          <a:xfrm rot="9274995" flipH="1">
            <a:off x="7557471" y="7276079"/>
            <a:ext cx="1672854" cy="755640"/>
          </a:xfrm>
          <a:custGeom>
            <a:avLst/>
            <a:gdLst/>
            <a:ahLst/>
            <a:cxnLst/>
            <a:rect l="l" t="t" r="r" b="b"/>
            <a:pathLst>
              <a:path w="1672854" h="755640">
                <a:moveTo>
                  <a:pt x="1672854" y="0"/>
                </a:moveTo>
                <a:lnTo>
                  <a:pt x="0" y="0"/>
                </a:lnTo>
                <a:lnTo>
                  <a:pt x="0" y="755640"/>
                </a:lnTo>
                <a:lnTo>
                  <a:pt x="1672854" y="755640"/>
                </a:lnTo>
                <a:lnTo>
                  <a:pt x="1672854" y="0"/>
                </a:lnTo>
                <a:close/>
              </a:path>
            </a:pathLst>
          </a:custGeom>
          <a:blipFill>
            <a:blip r:embed="rId21">
              <a:extLst>
                <a:ext uri="{96DAC541-7B7A-43D3-8B79-37D633B846F1}">
                  <asvg:svgBlip xmlns="" xmlns:asvg="http://schemas.microsoft.com/office/drawing/2016/SVG/main" r:embed="rId22"/>
                </a:ext>
              </a:extLst>
            </a:blip>
            <a:stretch>
              <a:fillRect/>
            </a:stretch>
          </a:blipFill>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829643">
            <a:off x="3048398" y="2114505"/>
            <a:ext cx="11037499" cy="6321477"/>
          </a:xfrm>
          <a:custGeom>
            <a:avLst/>
            <a:gdLst/>
            <a:ahLst/>
            <a:cxnLst/>
            <a:rect l="l" t="t" r="r" b="b"/>
            <a:pathLst>
              <a:path w="11037499" h="6321477">
                <a:moveTo>
                  <a:pt x="0" y="0"/>
                </a:moveTo>
                <a:lnTo>
                  <a:pt x="11037499" y="0"/>
                </a:lnTo>
                <a:lnTo>
                  <a:pt x="11037499" y="6321477"/>
                </a:lnTo>
                <a:lnTo>
                  <a:pt x="0" y="6321477"/>
                </a:lnTo>
                <a:lnTo>
                  <a:pt x="0" y="0"/>
                </a:lnTo>
                <a:close/>
              </a:path>
            </a:pathLst>
          </a:custGeom>
          <a:blipFill>
            <a:blip r:embed="rId2">
              <a:alphaModFix amt="7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975329">
            <a:off x="10961108" y="-3621653"/>
            <a:ext cx="9374539" cy="10031121"/>
          </a:xfrm>
          <a:custGeom>
            <a:avLst/>
            <a:gdLst/>
            <a:ahLst/>
            <a:cxnLst/>
            <a:rect l="l" t="t" r="r" b="b"/>
            <a:pathLst>
              <a:path w="9374539" h="10031121">
                <a:moveTo>
                  <a:pt x="0" y="0"/>
                </a:moveTo>
                <a:lnTo>
                  <a:pt x="9374538" y="0"/>
                </a:lnTo>
                <a:lnTo>
                  <a:pt x="9374538" y="10031121"/>
                </a:lnTo>
                <a:lnTo>
                  <a:pt x="0" y="10031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405708">
            <a:off x="-2553589" y="7058552"/>
            <a:ext cx="8257993" cy="6996773"/>
          </a:xfrm>
          <a:custGeom>
            <a:avLst/>
            <a:gdLst/>
            <a:ahLst/>
            <a:cxnLst/>
            <a:rect l="l" t="t" r="r" b="b"/>
            <a:pathLst>
              <a:path w="8257993" h="6996773">
                <a:moveTo>
                  <a:pt x="0" y="0"/>
                </a:moveTo>
                <a:lnTo>
                  <a:pt x="8257993" y="0"/>
                </a:lnTo>
                <a:lnTo>
                  <a:pt x="8257993" y="6996773"/>
                </a:lnTo>
                <a:lnTo>
                  <a:pt x="0" y="69967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4143192">
            <a:off x="11222301" y="7298589"/>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9377189" y="-3700436"/>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431467" y="7705463"/>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15732293" y="3900721"/>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704981" y="6210242"/>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1272167">
            <a:off x="4642510" y="2350467"/>
            <a:ext cx="1936471" cy="874717"/>
          </a:xfrm>
          <a:custGeom>
            <a:avLst/>
            <a:gdLst/>
            <a:ahLst/>
            <a:cxnLst/>
            <a:rect l="l" t="t" r="r" b="b"/>
            <a:pathLst>
              <a:path w="1936471" h="874717">
                <a:moveTo>
                  <a:pt x="0" y="0"/>
                </a:moveTo>
                <a:lnTo>
                  <a:pt x="1936471" y="0"/>
                </a:lnTo>
                <a:lnTo>
                  <a:pt x="1936471" y="874717"/>
                </a:lnTo>
                <a:lnTo>
                  <a:pt x="0" y="87471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TextBox 14"/>
          <p:cNvSpPr txBox="1"/>
          <p:nvPr/>
        </p:nvSpPr>
        <p:spPr>
          <a:xfrm>
            <a:off x="3093658" y="1110877"/>
            <a:ext cx="11976696" cy="8086829"/>
          </a:xfrm>
          <a:prstGeom prst="rect">
            <a:avLst/>
          </a:prstGeom>
        </p:spPr>
        <p:txBody>
          <a:bodyPr wrap="square" lIns="0" tIns="0" rIns="0" bIns="0" rtlCol="0" anchor="t">
            <a:spAutoFit/>
          </a:bodyPr>
          <a:lstStyle/>
          <a:p>
            <a:pPr algn="ctr">
              <a:lnSpc>
                <a:spcPts val="14285"/>
              </a:lnSpc>
            </a:pPr>
            <a:endParaRPr lang="en-US" sz="2400" b="1" dirty="0" smtClean="0">
              <a:solidFill>
                <a:schemeClr val="tx1">
                  <a:lumMod val="75000"/>
                  <a:lumOff val="25000"/>
                </a:schemeClr>
              </a:solidFill>
              <a:latin typeface="More Sugar Thin" panose="020B0604020202020204" charset="0"/>
            </a:endParaRPr>
          </a:p>
          <a:p>
            <a:pPr algn="ctr">
              <a:lnSpc>
                <a:spcPts val="14285"/>
              </a:lnSpc>
            </a:pPr>
            <a:r>
              <a:rPr lang="en-US" sz="3600" b="1" dirty="0" smtClean="0">
                <a:solidFill>
                  <a:schemeClr val="accent4">
                    <a:lumMod val="75000"/>
                  </a:schemeClr>
                </a:solidFill>
                <a:latin typeface="More Sugar Thin" panose="020B0604020202020204" charset="0"/>
              </a:rPr>
              <a:t>25th </a:t>
            </a:r>
            <a:r>
              <a:rPr lang="en-US" sz="3600" b="1" dirty="0">
                <a:solidFill>
                  <a:schemeClr val="accent4">
                    <a:lumMod val="75000"/>
                  </a:schemeClr>
                </a:solidFill>
                <a:latin typeface="More Sugar Thin" panose="020B0604020202020204" charset="0"/>
              </a:rPr>
              <a:t>Annual Media Ecology Association </a:t>
            </a:r>
            <a:r>
              <a:rPr lang="en-US" sz="3600" b="1" dirty="0" smtClean="0">
                <a:solidFill>
                  <a:schemeClr val="accent4">
                    <a:lumMod val="75000"/>
                  </a:schemeClr>
                </a:solidFill>
                <a:latin typeface="More Sugar Thin" panose="020B0604020202020204" charset="0"/>
              </a:rPr>
              <a:t>Convention</a:t>
            </a:r>
            <a:endParaRPr lang="en-US" sz="3600" b="1" dirty="0">
              <a:solidFill>
                <a:schemeClr val="accent4">
                  <a:lumMod val="75000"/>
                </a:schemeClr>
              </a:solidFill>
              <a:latin typeface="More Sugar Thin" panose="020B0604020202020204" charset="0"/>
            </a:endParaRPr>
          </a:p>
          <a:p>
            <a:pPr algn="ctr"/>
            <a:r>
              <a:rPr lang="en-US" sz="2400" b="1" dirty="0">
                <a:solidFill>
                  <a:schemeClr val="tx1">
                    <a:lumMod val="75000"/>
                    <a:lumOff val="25000"/>
                  </a:schemeClr>
                </a:solidFill>
                <a:latin typeface="More Sugar Thin" panose="020B0604020202020204" charset="0"/>
              </a:rPr>
              <a:t>June 6–9, 2024</a:t>
            </a:r>
            <a:br>
              <a:rPr lang="en-US" sz="2400" b="1" dirty="0">
                <a:solidFill>
                  <a:schemeClr val="tx1">
                    <a:lumMod val="75000"/>
                    <a:lumOff val="25000"/>
                  </a:schemeClr>
                </a:solidFill>
                <a:latin typeface="More Sugar Thin" panose="020B0604020202020204" charset="0"/>
              </a:rPr>
            </a:br>
            <a:r>
              <a:rPr lang="en-US" sz="2400" b="1" dirty="0" err="1">
                <a:solidFill>
                  <a:schemeClr val="tx1">
                    <a:lumMod val="75000"/>
                    <a:lumOff val="25000"/>
                  </a:schemeClr>
                </a:solidFill>
                <a:latin typeface="More Sugar Thin" panose="020B0604020202020204" charset="0"/>
              </a:rPr>
              <a:t>Daemen</a:t>
            </a:r>
            <a:r>
              <a:rPr lang="en-US" sz="2400" b="1" dirty="0">
                <a:solidFill>
                  <a:schemeClr val="tx1">
                    <a:lumMod val="75000"/>
                    <a:lumOff val="25000"/>
                  </a:schemeClr>
                </a:solidFill>
                <a:latin typeface="More Sugar Thin" panose="020B0604020202020204" charset="0"/>
              </a:rPr>
              <a:t> University, Amherst, </a:t>
            </a:r>
            <a:r>
              <a:rPr lang="en-US" sz="2400" b="1" dirty="0" smtClean="0">
                <a:solidFill>
                  <a:schemeClr val="tx1">
                    <a:lumMod val="75000"/>
                    <a:lumOff val="25000"/>
                  </a:schemeClr>
                </a:solidFill>
                <a:latin typeface="More Sugar Thin" panose="020B0604020202020204" charset="0"/>
              </a:rPr>
              <a:t>NY</a:t>
            </a:r>
          </a:p>
          <a:p>
            <a:pPr algn="ctr"/>
            <a:endParaRPr lang="es-AR" sz="2400" b="1" dirty="0" smtClean="0">
              <a:solidFill>
                <a:schemeClr val="tx1">
                  <a:lumMod val="75000"/>
                  <a:lumOff val="25000"/>
                </a:schemeClr>
              </a:solidFill>
              <a:latin typeface="More Sugar Thin" panose="020B0604020202020204" charset="0"/>
            </a:endParaRPr>
          </a:p>
          <a:p>
            <a:endParaRPr lang="es-AR" sz="2400" b="1" dirty="0" smtClean="0">
              <a:solidFill>
                <a:schemeClr val="tx1">
                  <a:lumMod val="75000"/>
                  <a:lumOff val="25000"/>
                </a:schemeClr>
              </a:solidFill>
              <a:latin typeface="More Sugar Thin" panose="020B0604020202020204" charset="0"/>
            </a:endParaRPr>
          </a:p>
          <a:p>
            <a:r>
              <a:rPr lang="es-AR" sz="2400" b="1" dirty="0" smtClean="0">
                <a:solidFill>
                  <a:schemeClr val="tx1">
                    <a:lumMod val="75000"/>
                    <a:lumOff val="25000"/>
                  </a:schemeClr>
                </a:solidFill>
                <a:latin typeface="More Sugar Thin" panose="020B0604020202020204" charset="0"/>
              </a:rPr>
              <a:t>         Silvana Comba – UNR                        Edgardo Toledo - UNR</a:t>
            </a:r>
          </a:p>
          <a:p>
            <a:r>
              <a:rPr lang="es-AR" sz="2400" b="1" dirty="0" smtClean="0">
                <a:solidFill>
                  <a:schemeClr val="tx1">
                    <a:lumMod val="75000"/>
                    <a:lumOff val="25000"/>
                  </a:schemeClr>
                </a:solidFill>
                <a:latin typeface="More Sugar Thin" panose="020B0604020202020204" charset="0"/>
              </a:rPr>
              <a:t>    @8daysaweekSil @</a:t>
            </a:r>
            <a:r>
              <a:rPr lang="es-AR" sz="2400" b="1" dirty="0" err="1" smtClean="0">
                <a:solidFill>
                  <a:schemeClr val="tx1">
                    <a:lumMod val="75000"/>
                    <a:lumOff val="25000"/>
                  </a:schemeClr>
                </a:solidFill>
                <a:latin typeface="More Sugar Thin" panose="020B0604020202020204" charset="0"/>
              </a:rPr>
              <a:t>silvana</a:t>
            </a:r>
            <a:r>
              <a:rPr lang="es-AR" sz="2400" b="1" dirty="0" smtClean="0">
                <a:solidFill>
                  <a:schemeClr val="tx1">
                    <a:lumMod val="75000"/>
                    <a:lumOff val="25000"/>
                  </a:schemeClr>
                </a:solidFill>
                <a:latin typeface="More Sugar Thin" panose="020B0604020202020204" charset="0"/>
              </a:rPr>
              <a:t>-comba                           @</a:t>
            </a:r>
            <a:r>
              <a:rPr lang="es-AR" sz="2400" b="1" dirty="0" err="1">
                <a:solidFill>
                  <a:schemeClr val="tx1">
                    <a:lumMod val="75000"/>
                    <a:lumOff val="25000"/>
                  </a:schemeClr>
                </a:solidFill>
                <a:latin typeface="More Sugar Thin" panose="020B0604020202020204" charset="0"/>
              </a:rPr>
              <a:t>panitoledo</a:t>
            </a:r>
            <a:endParaRPr lang="en-US" sz="2400" b="1" dirty="0">
              <a:solidFill>
                <a:schemeClr val="tx1">
                  <a:lumMod val="75000"/>
                  <a:lumOff val="25000"/>
                </a:schemeClr>
              </a:solidFill>
              <a:latin typeface="More Sugar Thin" panose="020B0604020202020204" charset="0"/>
            </a:endParaRPr>
          </a:p>
          <a:p>
            <a:endParaRPr lang="en-US" sz="2400" b="1" dirty="0">
              <a:solidFill>
                <a:schemeClr val="tx1">
                  <a:lumMod val="75000"/>
                  <a:lumOff val="25000"/>
                </a:schemeClr>
              </a:solidFill>
              <a:latin typeface="More Sugar Thin" panose="020B0604020202020204" charset="0"/>
            </a:endParaRPr>
          </a:p>
          <a:p>
            <a:pPr algn="ctr">
              <a:lnSpc>
                <a:spcPts val="14285"/>
              </a:lnSpc>
            </a:pPr>
            <a:endParaRPr lang="en-US" sz="4000" dirty="0">
              <a:solidFill>
                <a:schemeClr val="tx1">
                  <a:lumMod val="75000"/>
                  <a:lumOff val="25000"/>
                </a:schemeClr>
              </a:solidFill>
              <a:latin typeface="Handy Casual"/>
            </a:endParaRPr>
          </a:p>
        </p:txBody>
      </p:sp>
      <p:sp>
        <p:nvSpPr>
          <p:cNvPr id="15" name="Freeform 15"/>
          <p:cNvSpPr/>
          <p:nvPr/>
        </p:nvSpPr>
        <p:spPr>
          <a:xfrm rot="-751158">
            <a:off x="3321466" y="1101384"/>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rot="9004752">
            <a:off x="9697902" y="7958918"/>
            <a:ext cx="1936471" cy="874717"/>
          </a:xfrm>
          <a:custGeom>
            <a:avLst/>
            <a:gdLst/>
            <a:ahLst/>
            <a:cxnLst/>
            <a:rect l="l" t="t" r="r" b="b"/>
            <a:pathLst>
              <a:path w="1936471" h="874717">
                <a:moveTo>
                  <a:pt x="0" y="0"/>
                </a:moveTo>
                <a:lnTo>
                  <a:pt x="1936471" y="0"/>
                </a:lnTo>
                <a:lnTo>
                  <a:pt x="1936471" y="874717"/>
                </a:lnTo>
                <a:lnTo>
                  <a:pt x="0" y="87471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TextBox 18"/>
          <p:cNvSpPr txBox="1"/>
          <p:nvPr/>
        </p:nvSpPr>
        <p:spPr>
          <a:xfrm rot="-613152">
            <a:off x="13198205" y="8488499"/>
            <a:ext cx="3248946" cy="820738"/>
          </a:xfrm>
          <a:prstGeom prst="rect">
            <a:avLst/>
          </a:prstGeom>
        </p:spPr>
        <p:txBody>
          <a:bodyPr lIns="0" tIns="0" rIns="0" bIns="0" rtlCol="0" anchor="t">
            <a:spAutoFit/>
          </a:bodyPr>
          <a:lstStyle/>
          <a:p>
            <a:pPr algn="ctr">
              <a:lnSpc>
                <a:spcPts val="3178"/>
              </a:lnSpc>
              <a:spcBef>
                <a:spcPct val="0"/>
              </a:spcBef>
            </a:pPr>
            <a:r>
              <a:rPr lang="en-US" sz="3026" dirty="0" smtClean="0">
                <a:solidFill>
                  <a:srgbClr val="474747"/>
                </a:solidFill>
                <a:latin typeface="More Sugar Thin"/>
              </a:rPr>
              <a:t> </a:t>
            </a:r>
            <a:r>
              <a:rPr lang="en-US" sz="7200" dirty="0">
                <a:solidFill>
                  <a:schemeClr val="accent2">
                    <a:lumMod val="60000"/>
                    <a:lumOff val="40000"/>
                  </a:schemeClr>
                </a:solidFill>
                <a:latin typeface="Handy Casual"/>
              </a:rPr>
              <a:t>THANKS</a:t>
            </a:r>
          </a:p>
          <a:p>
            <a:pPr algn="ctr">
              <a:lnSpc>
                <a:spcPts val="3178"/>
              </a:lnSpc>
              <a:spcBef>
                <a:spcPct val="0"/>
              </a:spcBef>
            </a:pPr>
            <a:endParaRPr lang="en-US" sz="3026" dirty="0">
              <a:solidFill>
                <a:srgbClr val="474747"/>
              </a:solidFill>
              <a:latin typeface="More Sugar Thin"/>
            </a:endParaRPr>
          </a:p>
        </p:txBody>
      </p:sp>
      <p:sp>
        <p:nvSpPr>
          <p:cNvPr id="19" name="Freeform 17"/>
          <p:cNvSpPr/>
          <p:nvPr/>
        </p:nvSpPr>
        <p:spPr>
          <a:xfrm rot="9004752">
            <a:off x="9850302" y="8111318"/>
            <a:ext cx="1936471" cy="874717"/>
          </a:xfrm>
          <a:custGeom>
            <a:avLst/>
            <a:gdLst/>
            <a:ahLst/>
            <a:cxnLst/>
            <a:rect l="l" t="t" r="r" b="b"/>
            <a:pathLst>
              <a:path w="1936471" h="874717">
                <a:moveTo>
                  <a:pt x="0" y="0"/>
                </a:moveTo>
                <a:lnTo>
                  <a:pt x="1936471" y="0"/>
                </a:lnTo>
                <a:lnTo>
                  <a:pt x="1936471" y="874717"/>
                </a:lnTo>
                <a:lnTo>
                  <a:pt x="0" y="87471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pic>
        <p:nvPicPr>
          <p:cNvPr id="20" name="Imagen 1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217264" y="7813142"/>
            <a:ext cx="1971675" cy="15049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a:off x="1610821" y="1777392"/>
            <a:ext cx="15632040" cy="6991785"/>
          </a:xfrm>
          <a:custGeom>
            <a:avLst/>
            <a:gdLst/>
            <a:ahLst/>
            <a:cxnLst/>
            <a:rect l="l" t="t" r="r" b="b"/>
            <a:pathLst>
              <a:path w="15632040" h="6991785">
                <a:moveTo>
                  <a:pt x="0" y="0"/>
                </a:moveTo>
                <a:lnTo>
                  <a:pt x="15632040" y="0"/>
                </a:lnTo>
                <a:lnTo>
                  <a:pt x="15632040" y="6991785"/>
                </a:lnTo>
                <a:lnTo>
                  <a:pt x="0" y="699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527056">
            <a:off x="-3238716" y="-4408580"/>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143192">
            <a:off x="11479416" y="8363034"/>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3557615" y="7424440"/>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751158">
            <a:off x="3184425" y="1091859"/>
            <a:ext cx="777740" cy="976614"/>
          </a:xfrm>
          <a:custGeom>
            <a:avLst/>
            <a:gdLst/>
            <a:ahLst/>
            <a:cxnLst/>
            <a:rect l="l" t="t" r="r" b="b"/>
            <a:pathLst>
              <a:path w="777740" h="976614">
                <a:moveTo>
                  <a:pt x="0" y="0"/>
                </a:moveTo>
                <a:lnTo>
                  <a:pt x="777739" y="0"/>
                </a:lnTo>
                <a:lnTo>
                  <a:pt x="777739" y="976614"/>
                </a:lnTo>
                <a:lnTo>
                  <a:pt x="0" y="9766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715401">
            <a:off x="14868052" y="1084224"/>
            <a:ext cx="879881" cy="2395714"/>
          </a:xfrm>
          <a:custGeom>
            <a:avLst/>
            <a:gdLst/>
            <a:ahLst/>
            <a:cxnLst/>
            <a:rect l="l" t="t" r="r" b="b"/>
            <a:pathLst>
              <a:path w="879881" h="2395714">
                <a:moveTo>
                  <a:pt x="0" y="0"/>
                </a:moveTo>
                <a:lnTo>
                  <a:pt x="879881" y="0"/>
                </a:lnTo>
                <a:lnTo>
                  <a:pt x="879881" y="2395714"/>
                </a:lnTo>
                <a:lnTo>
                  <a:pt x="0" y="239571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673640">
            <a:off x="992688" y="7824337"/>
            <a:ext cx="5293010" cy="1459154"/>
          </a:xfrm>
          <a:custGeom>
            <a:avLst/>
            <a:gdLst/>
            <a:ahLst/>
            <a:cxnLst/>
            <a:rect l="l" t="t" r="r" b="b"/>
            <a:pathLst>
              <a:path w="5293010" h="1459154">
                <a:moveTo>
                  <a:pt x="0" y="0"/>
                </a:moveTo>
                <a:lnTo>
                  <a:pt x="5293010" y="0"/>
                </a:lnTo>
                <a:lnTo>
                  <a:pt x="5293010" y="1459154"/>
                </a:lnTo>
                <a:lnTo>
                  <a:pt x="0" y="145915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rot="673640">
            <a:off x="448875" y="8254454"/>
            <a:ext cx="5139892" cy="846386"/>
          </a:xfrm>
          <a:prstGeom prst="rect">
            <a:avLst/>
          </a:prstGeom>
        </p:spPr>
        <p:txBody>
          <a:bodyPr wrap="square" lIns="0" tIns="0" rIns="0" bIns="0" rtlCol="0" anchor="t">
            <a:spAutoFit/>
          </a:bodyPr>
          <a:lstStyle/>
          <a:p>
            <a:pPr algn="ctr">
              <a:lnSpc>
                <a:spcPts val="6559"/>
              </a:lnSpc>
            </a:pPr>
            <a:r>
              <a:rPr lang="en-US" sz="6246" dirty="0" smtClean="0">
                <a:solidFill>
                  <a:srgbClr val="935F9F"/>
                </a:solidFill>
                <a:latin typeface="Handy Casual"/>
              </a:rPr>
              <a:t>New media ecology!</a:t>
            </a:r>
            <a:endParaRPr lang="en-US" sz="6246" dirty="0">
              <a:solidFill>
                <a:srgbClr val="935F9F"/>
              </a:solidFill>
              <a:latin typeface="Handy Casual"/>
            </a:endParaRPr>
          </a:p>
        </p:txBody>
      </p:sp>
      <p:sp>
        <p:nvSpPr>
          <p:cNvPr id="12" name="Freeform 12"/>
          <p:cNvSpPr/>
          <p:nvPr/>
        </p:nvSpPr>
        <p:spPr>
          <a:xfrm rot="9936138">
            <a:off x="864873" y="7508764"/>
            <a:ext cx="575876" cy="610273"/>
          </a:xfrm>
          <a:custGeom>
            <a:avLst/>
            <a:gdLst/>
            <a:ahLst/>
            <a:cxnLst/>
            <a:rect l="l" t="t" r="r" b="b"/>
            <a:pathLst>
              <a:path w="575876" h="610273">
                <a:moveTo>
                  <a:pt x="0" y="0"/>
                </a:moveTo>
                <a:lnTo>
                  <a:pt x="575876" y="0"/>
                </a:lnTo>
                <a:lnTo>
                  <a:pt x="575876" y="610273"/>
                </a:lnTo>
                <a:lnTo>
                  <a:pt x="0" y="61027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9534197">
            <a:off x="5453851" y="9215080"/>
            <a:ext cx="575876" cy="610273"/>
          </a:xfrm>
          <a:custGeom>
            <a:avLst/>
            <a:gdLst/>
            <a:ahLst/>
            <a:cxnLst/>
            <a:rect l="l" t="t" r="r" b="b"/>
            <a:pathLst>
              <a:path w="575876" h="610273">
                <a:moveTo>
                  <a:pt x="0" y="0"/>
                </a:moveTo>
                <a:lnTo>
                  <a:pt x="575876" y="0"/>
                </a:lnTo>
                <a:lnTo>
                  <a:pt x="575876" y="610274"/>
                </a:lnTo>
                <a:lnTo>
                  <a:pt x="0" y="61027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4" name="Freeform 14"/>
          <p:cNvSpPr/>
          <p:nvPr/>
        </p:nvSpPr>
        <p:spPr>
          <a:xfrm rot="7588661" flipH="1">
            <a:off x="6085685" y="8184514"/>
            <a:ext cx="1635574" cy="738800"/>
          </a:xfrm>
          <a:custGeom>
            <a:avLst/>
            <a:gdLst/>
            <a:ahLst/>
            <a:cxnLst/>
            <a:rect l="l" t="t" r="r" b="b"/>
            <a:pathLst>
              <a:path w="1635574" h="738800">
                <a:moveTo>
                  <a:pt x="1635574" y="0"/>
                </a:moveTo>
                <a:lnTo>
                  <a:pt x="0" y="0"/>
                </a:lnTo>
                <a:lnTo>
                  <a:pt x="0" y="738800"/>
                </a:lnTo>
                <a:lnTo>
                  <a:pt x="1635574" y="738800"/>
                </a:lnTo>
                <a:lnTo>
                  <a:pt x="1635574"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5" name="TextBox 15"/>
          <p:cNvSpPr txBox="1"/>
          <p:nvPr/>
        </p:nvSpPr>
        <p:spPr>
          <a:xfrm>
            <a:off x="3559864" y="4185606"/>
            <a:ext cx="11725091" cy="1538883"/>
          </a:xfrm>
          <a:prstGeom prst="rect">
            <a:avLst/>
          </a:prstGeom>
        </p:spPr>
        <p:txBody>
          <a:bodyPr lIns="0" tIns="0" rIns="0" bIns="0" rtlCol="0" anchor="t">
            <a:spAutoFit/>
          </a:bodyPr>
          <a:lstStyle/>
          <a:p>
            <a:pPr marL="342900" indent="-342900">
              <a:lnSpc>
                <a:spcPts val="3013"/>
              </a:lnSpc>
              <a:spcBef>
                <a:spcPct val="0"/>
              </a:spcBef>
              <a:buFontTx/>
              <a:buChar char="-"/>
            </a:pPr>
            <a:r>
              <a:rPr lang="en-US" sz="3200" dirty="0" smtClean="0">
                <a:latin typeface="More Sugar Thin" panose="020B0604020202020204" charset="0"/>
              </a:rPr>
              <a:t>How have young adults’ informative consumptions changed during the last years? And, as a consequence of this fact:</a:t>
            </a:r>
          </a:p>
          <a:p>
            <a:pPr marL="342900" indent="-342900">
              <a:lnSpc>
                <a:spcPts val="3013"/>
              </a:lnSpc>
              <a:spcBef>
                <a:spcPct val="0"/>
              </a:spcBef>
              <a:buFontTx/>
              <a:buChar char="-"/>
            </a:pPr>
            <a:r>
              <a:rPr lang="en-US" sz="3200" dirty="0" smtClean="0">
                <a:latin typeface="More Sugar Thin" panose="020B0604020202020204" charset="0"/>
              </a:rPr>
              <a:t>How are new media narratives changing considering the present hybrid media ecology?</a:t>
            </a:r>
            <a:endParaRPr lang="en-US" sz="3200" dirty="0">
              <a:solidFill>
                <a:srgbClr val="D49361"/>
              </a:solidFill>
              <a:latin typeface="More Sugar Thin" panose="020B0604020202020204" charset="0"/>
            </a:endParaRPr>
          </a:p>
        </p:txBody>
      </p:sp>
      <p:sp>
        <p:nvSpPr>
          <p:cNvPr id="16" name="TextBox 16"/>
          <p:cNvSpPr txBox="1"/>
          <p:nvPr/>
        </p:nvSpPr>
        <p:spPr>
          <a:xfrm>
            <a:off x="3416702" y="2649210"/>
            <a:ext cx="13543318" cy="1476333"/>
          </a:xfrm>
          <a:prstGeom prst="rect">
            <a:avLst/>
          </a:prstGeom>
        </p:spPr>
        <p:txBody>
          <a:bodyPr lIns="0" tIns="0" rIns="0" bIns="0" rtlCol="0" anchor="t">
            <a:spAutoFit/>
          </a:bodyPr>
          <a:lstStyle/>
          <a:p>
            <a:pPr algn="ctr">
              <a:lnSpc>
                <a:spcPts val="5707"/>
              </a:lnSpc>
            </a:pPr>
            <a:r>
              <a:rPr lang="en-US" sz="5435" dirty="0">
                <a:solidFill>
                  <a:schemeClr val="accent4">
                    <a:lumMod val="75000"/>
                  </a:schemeClr>
                </a:solidFill>
                <a:latin typeface="Handy Casual"/>
              </a:rPr>
              <a:t>THIS RESEARCH SETS OUT TO ANSWER TWO KEY QUESTIONS:</a:t>
            </a:r>
          </a:p>
          <a:p>
            <a:pPr algn="ctr">
              <a:lnSpc>
                <a:spcPts val="5707"/>
              </a:lnSpc>
            </a:pPr>
            <a:endParaRPr lang="en-US" sz="5435" dirty="0">
              <a:solidFill>
                <a:srgbClr val="474747"/>
              </a:solidFill>
              <a:latin typeface="Handy Casual"/>
            </a:endParaRPr>
          </a:p>
        </p:txBody>
      </p:sp>
      <p:sp>
        <p:nvSpPr>
          <p:cNvPr id="17" name="TextBox 17"/>
          <p:cNvSpPr txBox="1"/>
          <p:nvPr/>
        </p:nvSpPr>
        <p:spPr>
          <a:xfrm>
            <a:off x="5382187" y="6402621"/>
            <a:ext cx="8127474" cy="2077492"/>
          </a:xfrm>
          <a:prstGeom prst="rect">
            <a:avLst/>
          </a:prstGeom>
        </p:spPr>
        <p:txBody>
          <a:bodyPr wrap="square" lIns="0" tIns="0" rIns="0" bIns="0" rtlCol="0" anchor="t">
            <a:spAutoFit/>
          </a:bodyPr>
          <a:lstStyle/>
          <a:p>
            <a:pPr algn="ctr">
              <a:lnSpc>
                <a:spcPts val="2723"/>
              </a:lnSpc>
              <a:spcBef>
                <a:spcPct val="0"/>
              </a:spcBef>
            </a:pPr>
            <a:r>
              <a:rPr lang="en-US" sz="2594" dirty="0" smtClean="0">
                <a:solidFill>
                  <a:srgbClr val="474747"/>
                </a:solidFill>
                <a:latin typeface="More Sugar Thin"/>
              </a:rPr>
              <a:t> </a:t>
            </a:r>
            <a:r>
              <a:rPr lang="en-US" sz="3200" b="1" dirty="0">
                <a:latin typeface="More Sugar Thin" panose="020B0604020202020204" charset="0"/>
              </a:rPr>
              <a:t>Our research aims to</a:t>
            </a:r>
            <a:r>
              <a:rPr lang="en-US" sz="3200" dirty="0">
                <a:latin typeface="More Sugar Thin" panose="020B0604020202020204" charset="0"/>
              </a:rPr>
              <a:t> describe and understand the practices of informative content consumption, production, and communication that young adults engage in daily within the current media ecology. </a:t>
            </a:r>
          </a:p>
          <a:p>
            <a:pPr algn="ctr">
              <a:lnSpc>
                <a:spcPts val="2723"/>
              </a:lnSpc>
              <a:spcBef>
                <a:spcPct val="0"/>
              </a:spcBef>
            </a:pPr>
            <a:endParaRPr lang="en-US" sz="3200" dirty="0">
              <a:solidFill>
                <a:srgbClr val="474747"/>
              </a:solidFill>
              <a:latin typeface="More Sugar Thi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4975329">
            <a:off x="11482299" y="-3446535"/>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31467"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751158">
            <a:off x="3321466" y="1101384"/>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a:off x="5208016" y="1729208"/>
            <a:ext cx="8768558" cy="8214892"/>
          </a:xfrm>
          <a:custGeom>
            <a:avLst/>
            <a:gdLst/>
            <a:ahLst/>
            <a:cxnLst/>
            <a:rect l="l" t="t" r="r" b="b"/>
            <a:pathLst>
              <a:path w="8786856" h="7226033">
                <a:moveTo>
                  <a:pt x="0" y="0"/>
                </a:moveTo>
                <a:lnTo>
                  <a:pt x="8786856" y="0"/>
                </a:lnTo>
                <a:lnTo>
                  <a:pt x="8786856" y="7226032"/>
                </a:lnTo>
                <a:lnTo>
                  <a:pt x="0" y="722603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a:off x="7793215" y="1363041"/>
            <a:ext cx="2701571" cy="644766"/>
          </a:xfrm>
          <a:custGeom>
            <a:avLst/>
            <a:gdLst/>
            <a:ahLst/>
            <a:cxnLst/>
            <a:rect l="l" t="t" r="r" b="b"/>
            <a:pathLst>
              <a:path w="2701571" h="644766">
                <a:moveTo>
                  <a:pt x="0" y="0"/>
                </a:moveTo>
                <a:lnTo>
                  <a:pt x="2701570" y="0"/>
                </a:lnTo>
                <a:lnTo>
                  <a:pt x="2701570" y="644767"/>
                </a:lnTo>
                <a:lnTo>
                  <a:pt x="0" y="644767"/>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2619822" y="7780987"/>
            <a:ext cx="1400650" cy="1334438"/>
          </a:xfrm>
          <a:custGeom>
            <a:avLst/>
            <a:gdLst/>
            <a:ahLst/>
            <a:cxnLst/>
            <a:rect l="l" t="t" r="r" b="b"/>
            <a:pathLst>
              <a:path w="1400650" h="1334438">
                <a:moveTo>
                  <a:pt x="0" y="0"/>
                </a:moveTo>
                <a:lnTo>
                  <a:pt x="1400650" y="0"/>
                </a:lnTo>
                <a:lnTo>
                  <a:pt x="1400650" y="1334438"/>
                </a:lnTo>
                <a:lnTo>
                  <a:pt x="0" y="1334438"/>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TextBox 15"/>
          <p:cNvSpPr txBox="1"/>
          <p:nvPr/>
        </p:nvSpPr>
        <p:spPr>
          <a:xfrm>
            <a:off x="5570585" y="2416585"/>
            <a:ext cx="7335351" cy="1025922"/>
          </a:xfrm>
          <a:prstGeom prst="rect">
            <a:avLst/>
          </a:prstGeom>
        </p:spPr>
        <p:txBody>
          <a:bodyPr lIns="0" tIns="0" rIns="0" bIns="0" rtlCol="0" anchor="t">
            <a:spAutoFit/>
          </a:bodyPr>
          <a:lstStyle/>
          <a:p>
            <a:pPr algn="ctr">
              <a:lnSpc>
                <a:spcPts val="7998"/>
              </a:lnSpc>
            </a:pPr>
            <a:r>
              <a:rPr lang="en-US" sz="7617" dirty="0" smtClean="0">
                <a:solidFill>
                  <a:schemeClr val="accent4">
                    <a:lumMod val="75000"/>
                  </a:schemeClr>
                </a:solidFill>
                <a:latin typeface="Handy Casual"/>
              </a:rPr>
              <a:t>METHODOLOGY</a:t>
            </a:r>
            <a:endParaRPr lang="en-US" sz="7617" dirty="0">
              <a:solidFill>
                <a:schemeClr val="accent4">
                  <a:lumMod val="75000"/>
                </a:schemeClr>
              </a:solidFill>
              <a:latin typeface="Handy Casual"/>
            </a:endParaRPr>
          </a:p>
        </p:txBody>
      </p:sp>
      <p:sp>
        <p:nvSpPr>
          <p:cNvPr id="16" name="TextBox 16"/>
          <p:cNvSpPr txBox="1"/>
          <p:nvPr/>
        </p:nvSpPr>
        <p:spPr>
          <a:xfrm>
            <a:off x="5448183" y="3271013"/>
            <a:ext cx="7341766" cy="6509474"/>
          </a:xfrm>
          <a:prstGeom prst="rect">
            <a:avLst/>
          </a:prstGeom>
        </p:spPr>
        <p:txBody>
          <a:bodyPr wrap="square" lIns="0" tIns="0" rIns="0" bIns="0" rtlCol="0" anchor="t">
            <a:spAutoFit/>
          </a:bodyPr>
          <a:lstStyle/>
          <a:p>
            <a:pPr algn="ctr">
              <a:lnSpc>
                <a:spcPct val="150000"/>
              </a:lnSpc>
              <a:spcBef>
                <a:spcPct val="0"/>
              </a:spcBef>
            </a:pPr>
            <a:r>
              <a:rPr lang="en-US" sz="2800" dirty="0" smtClean="0">
                <a:latin typeface="More Sugar Thin" panose="020B0604020202020204" charset="0"/>
              </a:rPr>
              <a:t>We </a:t>
            </a:r>
            <a:r>
              <a:rPr lang="en-US" sz="2800" dirty="0">
                <a:latin typeface="More Sugar Thin" panose="020B0604020202020204" charset="0"/>
              </a:rPr>
              <a:t>have used a qualitative approach. </a:t>
            </a:r>
            <a:r>
              <a:rPr lang="en-US" sz="2800" dirty="0" smtClean="0">
                <a:latin typeface="More Sugar Thin" panose="020B0604020202020204" charset="0"/>
              </a:rPr>
              <a:t>It </a:t>
            </a:r>
            <a:r>
              <a:rPr lang="en-US" sz="2800" dirty="0">
                <a:latin typeface="More Sugar Thin" panose="020B0604020202020204" charset="0"/>
              </a:rPr>
              <a:t>is an exploratory research</a:t>
            </a:r>
            <a:r>
              <a:rPr lang="en-US" sz="2800" dirty="0" smtClean="0">
                <a:latin typeface="More Sugar Thin" panose="020B0604020202020204" charset="0"/>
              </a:rPr>
              <a:t>.</a:t>
            </a:r>
          </a:p>
          <a:p>
            <a:pPr algn="ctr">
              <a:lnSpc>
                <a:spcPct val="150000"/>
              </a:lnSpc>
              <a:spcBef>
                <a:spcPct val="0"/>
              </a:spcBef>
            </a:pPr>
            <a:r>
              <a:rPr lang="en-US" sz="2800" dirty="0" smtClean="0">
                <a:latin typeface="More Sugar Thin" panose="020B0604020202020204" charset="0"/>
              </a:rPr>
              <a:t>We </a:t>
            </a:r>
            <a:r>
              <a:rPr lang="en-US" sz="2800" dirty="0">
                <a:latin typeface="More Sugar Thin" panose="020B0604020202020204" charset="0"/>
              </a:rPr>
              <a:t>carried out 91 focus groups with university students between the ages 18 and 24 who were attending Communication and Journalism undergraduate careers in 43 Latin American universities that take part in the research project “</a:t>
            </a:r>
            <a:r>
              <a:rPr lang="en-US" sz="2800" dirty="0" err="1">
                <a:latin typeface="More Sugar Thin" panose="020B0604020202020204" charset="0"/>
              </a:rPr>
              <a:t>Investigar</a:t>
            </a:r>
            <a:r>
              <a:rPr lang="en-US" sz="2800" dirty="0">
                <a:latin typeface="More Sugar Thin" panose="020B0604020202020204" charset="0"/>
              </a:rPr>
              <a:t> </a:t>
            </a:r>
            <a:r>
              <a:rPr lang="en-US" sz="2800" dirty="0" err="1">
                <a:latin typeface="More Sugar Thin" panose="020B0604020202020204" charset="0"/>
              </a:rPr>
              <a:t>en</a:t>
            </a:r>
            <a:r>
              <a:rPr lang="en-US" sz="2800" dirty="0">
                <a:latin typeface="More Sugar Thin" panose="020B0604020202020204" charset="0"/>
              </a:rPr>
              <a:t> red.” (Network Research)</a:t>
            </a:r>
          </a:p>
          <a:p>
            <a:pPr algn="ctr">
              <a:lnSpc>
                <a:spcPts val="2723"/>
              </a:lnSpc>
              <a:spcBef>
                <a:spcPct val="0"/>
              </a:spcBef>
            </a:pPr>
            <a:r>
              <a:rPr lang="en-US" sz="2800" dirty="0" smtClean="0"/>
              <a:t>  </a:t>
            </a:r>
            <a:endParaRPr lang="en-US" sz="2800" dirty="0"/>
          </a:p>
          <a:p>
            <a:pPr algn="ctr">
              <a:lnSpc>
                <a:spcPts val="2723"/>
              </a:lnSpc>
              <a:spcBef>
                <a:spcPct val="0"/>
              </a:spcBef>
            </a:pPr>
            <a:endParaRPr lang="en-US" sz="2594" dirty="0">
              <a:solidFill>
                <a:srgbClr val="474747"/>
              </a:solidFill>
              <a:latin typeface="More Sugar Thin"/>
            </a:endParaRPr>
          </a:p>
        </p:txBody>
      </p:sp>
      <p:sp>
        <p:nvSpPr>
          <p:cNvPr id="17" name="Freeform 17"/>
          <p:cNvSpPr/>
          <p:nvPr/>
        </p:nvSpPr>
        <p:spPr>
          <a:xfrm rot="2569145">
            <a:off x="12801188" y="4964405"/>
            <a:ext cx="1672854" cy="755640"/>
          </a:xfrm>
          <a:custGeom>
            <a:avLst/>
            <a:gdLst/>
            <a:ahLst/>
            <a:cxnLst/>
            <a:rect l="l" t="t" r="r" b="b"/>
            <a:pathLst>
              <a:path w="1672854" h="755640">
                <a:moveTo>
                  <a:pt x="0" y="0"/>
                </a:moveTo>
                <a:lnTo>
                  <a:pt x="1672853" y="0"/>
                </a:lnTo>
                <a:lnTo>
                  <a:pt x="1672853" y="755640"/>
                </a:lnTo>
                <a:lnTo>
                  <a:pt x="0" y="75564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8" name="TextBox 18"/>
          <p:cNvSpPr txBox="1"/>
          <p:nvPr/>
        </p:nvSpPr>
        <p:spPr>
          <a:xfrm rot="-1348359">
            <a:off x="13853586" y="6217844"/>
            <a:ext cx="2647621" cy="795089"/>
          </a:xfrm>
          <a:prstGeom prst="rect">
            <a:avLst/>
          </a:prstGeom>
        </p:spPr>
        <p:txBody>
          <a:bodyPr lIns="0" tIns="0" rIns="0" bIns="0" rtlCol="0" anchor="t">
            <a:spAutoFit/>
          </a:bodyPr>
          <a:lstStyle/>
          <a:p>
            <a:pPr algn="ctr">
              <a:lnSpc>
                <a:spcPts val="3118"/>
              </a:lnSpc>
              <a:spcBef>
                <a:spcPct val="0"/>
              </a:spcBef>
            </a:pPr>
            <a:r>
              <a:rPr lang="en-US" sz="2969" dirty="0" smtClean="0">
                <a:solidFill>
                  <a:schemeClr val="tx2">
                    <a:lumMod val="60000"/>
                    <a:lumOff val="40000"/>
                  </a:schemeClr>
                </a:solidFill>
                <a:latin typeface="More Sugar Thin"/>
              </a:rPr>
              <a:t>91 focus groups </a:t>
            </a:r>
          </a:p>
          <a:p>
            <a:pPr algn="ctr">
              <a:lnSpc>
                <a:spcPts val="3118"/>
              </a:lnSpc>
              <a:spcBef>
                <a:spcPct val="0"/>
              </a:spcBef>
            </a:pPr>
            <a:r>
              <a:rPr lang="es-AR" sz="2969" dirty="0" smtClean="0">
                <a:solidFill>
                  <a:schemeClr val="tx2">
                    <a:lumMod val="60000"/>
                    <a:lumOff val="40000"/>
                  </a:schemeClr>
                </a:solidFill>
                <a:latin typeface="More Sugar Thin"/>
              </a:rPr>
              <a:t>43 </a:t>
            </a:r>
            <a:r>
              <a:rPr lang="es-AR" sz="2969" dirty="0" err="1" smtClean="0">
                <a:solidFill>
                  <a:schemeClr val="tx2">
                    <a:lumMod val="60000"/>
                    <a:lumOff val="40000"/>
                  </a:schemeClr>
                </a:solidFill>
                <a:latin typeface="More Sugar Thin"/>
              </a:rPr>
              <a:t>universities</a:t>
            </a:r>
            <a:endParaRPr lang="en-US" sz="2969" dirty="0">
              <a:solidFill>
                <a:schemeClr val="tx2">
                  <a:lumMod val="60000"/>
                  <a:lumOff val="40000"/>
                </a:schemeClr>
              </a:solidFill>
              <a:latin typeface="More Sugar Thin"/>
            </a:endParaRPr>
          </a:p>
        </p:txBody>
      </p:sp>
      <p:sp>
        <p:nvSpPr>
          <p:cNvPr id="19" name="Freeform 19"/>
          <p:cNvSpPr/>
          <p:nvPr/>
        </p:nvSpPr>
        <p:spPr>
          <a:xfrm flipH="1">
            <a:off x="4185033" y="4880864"/>
            <a:ext cx="1131078" cy="1456121"/>
          </a:xfrm>
          <a:custGeom>
            <a:avLst/>
            <a:gdLst/>
            <a:ahLst/>
            <a:cxnLst/>
            <a:rect l="l" t="t" r="r" b="b"/>
            <a:pathLst>
              <a:path w="1131078" h="1456121">
                <a:moveTo>
                  <a:pt x="1131078" y="0"/>
                </a:moveTo>
                <a:lnTo>
                  <a:pt x="0" y="0"/>
                </a:lnTo>
                <a:lnTo>
                  <a:pt x="0" y="1456121"/>
                </a:lnTo>
                <a:lnTo>
                  <a:pt x="1131078" y="1456121"/>
                </a:lnTo>
                <a:lnTo>
                  <a:pt x="1131078" y="0"/>
                </a:lnTo>
                <a:close/>
              </a:path>
            </a:pathLst>
          </a:custGeom>
          <a:blipFill>
            <a:blip r:embed="rId28">
              <a:extLst>
                <a:ext uri="{96DAC541-7B7A-43D3-8B79-37D633B846F1}">
                  <asvg:svgBlip xmlns="" xmlns:asvg="http://schemas.microsoft.com/office/drawing/2016/SVG/main" r:embed="rId29"/>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a:off x="1610821" y="1347860"/>
            <a:ext cx="15632040" cy="6991785"/>
          </a:xfrm>
          <a:custGeom>
            <a:avLst/>
            <a:gdLst/>
            <a:ahLst/>
            <a:cxnLst/>
            <a:rect l="l" t="t" r="r" b="b"/>
            <a:pathLst>
              <a:path w="15632040" h="6991785">
                <a:moveTo>
                  <a:pt x="0" y="0"/>
                </a:moveTo>
                <a:lnTo>
                  <a:pt x="15632040" y="0"/>
                </a:lnTo>
                <a:lnTo>
                  <a:pt x="15632040" y="6991785"/>
                </a:lnTo>
                <a:lnTo>
                  <a:pt x="0" y="699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527056">
            <a:off x="-3238716" y="-4408580"/>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143192">
            <a:off x="11479416" y="8363034"/>
            <a:ext cx="8505753" cy="7593318"/>
          </a:xfrm>
          <a:custGeom>
            <a:avLst/>
            <a:gdLst/>
            <a:ahLst/>
            <a:cxnLst/>
            <a:rect l="l" t="t" r="r" b="b"/>
            <a:pathLst>
              <a:path w="8505753" h="7593318">
                <a:moveTo>
                  <a:pt x="0" y="0"/>
                </a:moveTo>
                <a:lnTo>
                  <a:pt x="8505754" y="0"/>
                </a:lnTo>
                <a:lnTo>
                  <a:pt x="8505754" y="7593318"/>
                </a:lnTo>
                <a:lnTo>
                  <a:pt x="0" y="75933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3557615" y="7424440"/>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751158">
            <a:off x="3184425" y="1091859"/>
            <a:ext cx="777740" cy="976614"/>
          </a:xfrm>
          <a:custGeom>
            <a:avLst/>
            <a:gdLst/>
            <a:ahLst/>
            <a:cxnLst/>
            <a:rect l="l" t="t" r="r" b="b"/>
            <a:pathLst>
              <a:path w="777740" h="976614">
                <a:moveTo>
                  <a:pt x="0" y="0"/>
                </a:moveTo>
                <a:lnTo>
                  <a:pt x="777739" y="0"/>
                </a:lnTo>
                <a:lnTo>
                  <a:pt x="777739" y="976614"/>
                </a:lnTo>
                <a:lnTo>
                  <a:pt x="0" y="9766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715401">
            <a:off x="14868052" y="1084224"/>
            <a:ext cx="879881" cy="2395714"/>
          </a:xfrm>
          <a:custGeom>
            <a:avLst/>
            <a:gdLst/>
            <a:ahLst/>
            <a:cxnLst/>
            <a:rect l="l" t="t" r="r" b="b"/>
            <a:pathLst>
              <a:path w="879881" h="2395714">
                <a:moveTo>
                  <a:pt x="0" y="0"/>
                </a:moveTo>
                <a:lnTo>
                  <a:pt x="879881" y="0"/>
                </a:lnTo>
                <a:lnTo>
                  <a:pt x="879881" y="2395714"/>
                </a:lnTo>
                <a:lnTo>
                  <a:pt x="0" y="239571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673640">
            <a:off x="992688" y="7824337"/>
            <a:ext cx="5293010" cy="1459154"/>
          </a:xfrm>
          <a:custGeom>
            <a:avLst/>
            <a:gdLst/>
            <a:ahLst/>
            <a:cxnLst/>
            <a:rect l="l" t="t" r="r" b="b"/>
            <a:pathLst>
              <a:path w="5293010" h="1459154">
                <a:moveTo>
                  <a:pt x="0" y="0"/>
                </a:moveTo>
                <a:lnTo>
                  <a:pt x="5293010" y="0"/>
                </a:lnTo>
                <a:lnTo>
                  <a:pt x="5293010" y="1459154"/>
                </a:lnTo>
                <a:lnTo>
                  <a:pt x="0" y="145915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rot="673640">
            <a:off x="875491" y="8150189"/>
            <a:ext cx="4209908"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59"/>
              </a:lnSpc>
              <a:spcBef>
                <a:spcPts val="0"/>
              </a:spcBef>
              <a:spcAft>
                <a:spcPts val="0"/>
              </a:spcAft>
              <a:buClrTx/>
              <a:buSzTx/>
              <a:buFontTx/>
              <a:buNone/>
              <a:tabLst/>
              <a:defRPr/>
            </a:pPr>
            <a:r>
              <a:rPr kumimoji="0" lang="en-US" sz="6246" b="0" i="0" u="none" strike="noStrike" kern="1200" cap="none" spc="0" normalizeH="0" baseline="0" noProof="0" dirty="0" smtClean="0">
                <a:ln>
                  <a:noFill/>
                </a:ln>
                <a:solidFill>
                  <a:srgbClr val="935F9F"/>
                </a:solidFill>
                <a:effectLst/>
                <a:uLnTx/>
                <a:uFillTx/>
                <a:latin typeface="Handy Casual"/>
                <a:ea typeface="+mn-ea"/>
                <a:cs typeface="+mn-cs"/>
              </a:rPr>
              <a:t>smartphone use</a:t>
            </a:r>
            <a:endParaRPr kumimoji="0" lang="en-US" sz="6246" b="0" i="0" u="none" strike="noStrike" kern="1200" cap="none" spc="0" normalizeH="0" baseline="0" noProof="0" dirty="0">
              <a:ln>
                <a:noFill/>
              </a:ln>
              <a:solidFill>
                <a:srgbClr val="935F9F"/>
              </a:solidFill>
              <a:effectLst/>
              <a:uLnTx/>
              <a:uFillTx/>
              <a:latin typeface="Handy Casual"/>
              <a:ea typeface="+mn-ea"/>
              <a:cs typeface="+mn-cs"/>
            </a:endParaRPr>
          </a:p>
        </p:txBody>
      </p:sp>
      <p:sp>
        <p:nvSpPr>
          <p:cNvPr id="12" name="Freeform 12"/>
          <p:cNvSpPr/>
          <p:nvPr/>
        </p:nvSpPr>
        <p:spPr>
          <a:xfrm rot="9936138">
            <a:off x="864873" y="7508764"/>
            <a:ext cx="575876" cy="610273"/>
          </a:xfrm>
          <a:custGeom>
            <a:avLst/>
            <a:gdLst/>
            <a:ahLst/>
            <a:cxnLst/>
            <a:rect l="l" t="t" r="r" b="b"/>
            <a:pathLst>
              <a:path w="575876" h="610273">
                <a:moveTo>
                  <a:pt x="0" y="0"/>
                </a:moveTo>
                <a:lnTo>
                  <a:pt x="575876" y="0"/>
                </a:lnTo>
                <a:lnTo>
                  <a:pt x="575876" y="610273"/>
                </a:lnTo>
                <a:lnTo>
                  <a:pt x="0" y="61027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9534197">
            <a:off x="5453851" y="9215080"/>
            <a:ext cx="575876" cy="610273"/>
          </a:xfrm>
          <a:custGeom>
            <a:avLst/>
            <a:gdLst/>
            <a:ahLst/>
            <a:cxnLst/>
            <a:rect l="l" t="t" r="r" b="b"/>
            <a:pathLst>
              <a:path w="575876" h="610273">
                <a:moveTo>
                  <a:pt x="0" y="0"/>
                </a:moveTo>
                <a:lnTo>
                  <a:pt x="575876" y="0"/>
                </a:lnTo>
                <a:lnTo>
                  <a:pt x="575876" y="610274"/>
                </a:lnTo>
                <a:lnTo>
                  <a:pt x="0" y="61027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4" name="Freeform 14"/>
          <p:cNvSpPr/>
          <p:nvPr/>
        </p:nvSpPr>
        <p:spPr>
          <a:xfrm rot="7588661" flipH="1">
            <a:off x="6085685" y="8184514"/>
            <a:ext cx="1635574" cy="738800"/>
          </a:xfrm>
          <a:custGeom>
            <a:avLst/>
            <a:gdLst/>
            <a:ahLst/>
            <a:cxnLst/>
            <a:rect l="l" t="t" r="r" b="b"/>
            <a:pathLst>
              <a:path w="1635574" h="738800">
                <a:moveTo>
                  <a:pt x="1635574" y="0"/>
                </a:moveTo>
                <a:lnTo>
                  <a:pt x="0" y="0"/>
                </a:lnTo>
                <a:lnTo>
                  <a:pt x="0" y="738800"/>
                </a:lnTo>
                <a:lnTo>
                  <a:pt x="1635574" y="738800"/>
                </a:lnTo>
                <a:lnTo>
                  <a:pt x="1635574"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5" name="TextBox 15"/>
          <p:cNvSpPr txBox="1"/>
          <p:nvPr/>
        </p:nvSpPr>
        <p:spPr>
          <a:xfrm>
            <a:off x="3949727" y="2494869"/>
            <a:ext cx="10744200" cy="1538883"/>
          </a:xfrm>
          <a:prstGeom prst="rect">
            <a:avLst/>
          </a:prstGeom>
        </p:spPr>
        <p:txBody>
          <a:bodyPr wrap="square" lIns="0" tIns="0" rIns="0" bIns="0" rtlCol="0" anchor="t">
            <a:spAutoFit/>
          </a:bodyPr>
          <a:lstStyle/>
          <a:p>
            <a:pPr algn="ctr">
              <a:lnSpc>
                <a:spcPts val="3013"/>
              </a:lnSpc>
              <a:spcBef>
                <a:spcPct val="0"/>
              </a:spcBef>
            </a:pPr>
            <a:r>
              <a:rPr lang="en-US" sz="2800" b="1" dirty="0">
                <a:latin typeface="More Sugar Thin" panose="020B0604020202020204" charset="0"/>
              </a:rPr>
              <a:t>Classic devices for information consumption</a:t>
            </a:r>
            <a:r>
              <a:rPr lang="en-US" sz="2800" dirty="0">
                <a:latin typeface="More Sugar Thin" panose="020B0604020202020204" charset="0"/>
              </a:rPr>
              <a:t> – TV, radio, print media – are increasingly being replaced by the paradigmatic device of our </a:t>
            </a:r>
            <a:r>
              <a:rPr lang="en-US" sz="2800" dirty="0" smtClean="0">
                <a:latin typeface="More Sugar Thin" panose="020B0604020202020204" charset="0"/>
              </a:rPr>
              <a:t>time: the </a:t>
            </a:r>
            <a:r>
              <a:rPr lang="en-US" sz="2800" dirty="0">
                <a:latin typeface="More Sugar Thin" panose="020B0604020202020204" charset="0"/>
              </a:rPr>
              <a:t>smartphone. </a:t>
            </a:r>
          </a:p>
          <a:p>
            <a:pPr marL="342900" marR="0" lvl="0" indent="-342900" algn="ctr" defTabSz="914400" rtl="0" eaLnBrk="1" fontAlgn="auto" latinLnBrk="0" hangingPunct="1">
              <a:lnSpc>
                <a:spcPts val="3013"/>
              </a:lnSpc>
              <a:spcBef>
                <a:spcPct val="0"/>
              </a:spcBef>
              <a:spcAft>
                <a:spcPts val="0"/>
              </a:spcAft>
              <a:buClrTx/>
              <a:buSzTx/>
              <a:buFontTx/>
              <a:buChar char="-"/>
              <a:tabLst/>
              <a:defRPr/>
            </a:pPr>
            <a:endParaRPr kumimoji="0" lang="en-US" sz="2800" b="0" i="0" u="none" strike="noStrike" kern="1200" cap="none" spc="0" normalizeH="0" baseline="0" noProof="0" dirty="0">
              <a:ln>
                <a:noFill/>
              </a:ln>
              <a:solidFill>
                <a:srgbClr val="D49361"/>
              </a:solidFill>
              <a:effectLst/>
              <a:uLnTx/>
              <a:uFillTx/>
              <a:latin typeface="Berlin Sans FB" panose="020E0602020502020306" pitchFamily="34" charset="0"/>
              <a:ea typeface="+mn-ea"/>
              <a:cs typeface="+mn-cs"/>
            </a:endParaRPr>
          </a:p>
        </p:txBody>
      </p:sp>
      <p:sp>
        <p:nvSpPr>
          <p:cNvPr id="17" name="TextBox 17"/>
          <p:cNvSpPr txBox="1"/>
          <p:nvPr/>
        </p:nvSpPr>
        <p:spPr>
          <a:xfrm>
            <a:off x="5382187" y="6402621"/>
            <a:ext cx="8127474" cy="2077492"/>
          </a:xfrm>
          <a:prstGeom prst="rect">
            <a:avLst/>
          </a:prstGeom>
        </p:spPr>
        <p:txBody>
          <a:bodyPr wrap="square" lIns="0" tIns="0" rIns="0" bIns="0" rtlCol="0" anchor="t">
            <a:spAutoFit/>
          </a:bodyPr>
          <a:lstStyle/>
          <a:p>
            <a:pPr marL="0" marR="0" lvl="0" indent="0" algn="ctr" defTabSz="914400" rtl="0" eaLnBrk="1" fontAlgn="auto" latinLnBrk="0" hangingPunct="1">
              <a:lnSpc>
                <a:spcPts val="2723"/>
              </a:lnSpc>
              <a:spcBef>
                <a:spcPct val="0"/>
              </a:spcBef>
              <a:spcAft>
                <a:spcPts val="0"/>
              </a:spcAft>
              <a:buClrTx/>
              <a:buSzTx/>
              <a:buFontTx/>
              <a:buNone/>
              <a:tabLst/>
              <a:defRPr/>
            </a:pPr>
            <a:r>
              <a:rPr kumimoji="0" lang="en-US" sz="2594" b="0" i="0" u="none" strike="noStrike" kern="1200" cap="none" spc="0" normalizeH="0" baseline="0" noProof="0" dirty="0" smtClean="0">
                <a:ln>
                  <a:noFill/>
                </a:ln>
                <a:solidFill>
                  <a:srgbClr val="474747"/>
                </a:solidFill>
                <a:effectLst/>
                <a:uLnTx/>
                <a:uFillTx/>
                <a:latin typeface="More Sugar Thin"/>
                <a:ea typeface="+mn-ea"/>
                <a:cs typeface="+mn-cs"/>
              </a:rPr>
              <a:t> </a:t>
            </a:r>
            <a:r>
              <a:rPr kumimoji="0" lang="en-US" sz="3200" b="1" i="0" u="none" strike="noStrike" kern="1200" cap="none" spc="0" normalizeH="0" baseline="0" noProof="0" dirty="0">
                <a:ln>
                  <a:noFill/>
                </a:ln>
                <a:solidFill>
                  <a:prstClr val="black"/>
                </a:solidFill>
                <a:effectLst/>
                <a:uLnTx/>
                <a:uFillTx/>
                <a:latin typeface="More Sugar Thin" panose="020B0604020202020204" charset="0"/>
                <a:ea typeface="+mn-ea"/>
                <a:cs typeface="+mn-cs"/>
              </a:rPr>
              <a:t>Our research aims to</a:t>
            </a:r>
            <a:r>
              <a:rPr kumimoji="0" lang="en-US" sz="3200" b="0" i="0" u="none" strike="noStrike" kern="1200" cap="none" spc="0" normalizeH="0" baseline="0" noProof="0" dirty="0">
                <a:ln>
                  <a:noFill/>
                </a:ln>
                <a:solidFill>
                  <a:prstClr val="black"/>
                </a:solidFill>
                <a:effectLst/>
                <a:uLnTx/>
                <a:uFillTx/>
                <a:latin typeface="More Sugar Thin" panose="020B0604020202020204" charset="0"/>
                <a:ea typeface="+mn-ea"/>
                <a:cs typeface="+mn-cs"/>
              </a:rPr>
              <a:t> describe and understand the practices of informative content consumption, production, and communication that young adults engage in daily within the current media ecology. </a:t>
            </a:r>
          </a:p>
          <a:p>
            <a:pPr marL="0" marR="0" lvl="0" indent="0" algn="ctr" defTabSz="914400" rtl="0" eaLnBrk="1" fontAlgn="auto" latinLnBrk="0" hangingPunct="1">
              <a:lnSpc>
                <a:spcPts val="2723"/>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74747"/>
              </a:solidFill>
              <a:effectLst/>
              <a:uLnTx/>
              <a:uFillTx/>
              <a:latin typeface="More Sugar Thin"/>
              <a:ea typeface="+mn-ea"/>
              <a:cs typeface="+mn-cs"/>
            </a:endParaRPr>
          </a:p>
        </p:txBody>
      </p:sp>
      <p:pic>
        <p:nvPicPr>
          <p:cNvPr id="18" name="Imagen 17" descr="C:\Users\Silvana\Downloads\WhatsApp Image 2024-05-09 at 10.21.47.jpeg"/>
          <p:cNvPicPr/>
          <p:nvPr/>
        </p:nvPicPr>
        <p:blipFill>
          <a:blip r:embed="rId22">
            <a:extLst>
              <a:ext uri="{28A0092B-C50C-407E-A947-70E740481C1C}">
                <a14:useLocalDpi xmlns:a14="http://schemas.microsoft.com/office/drawing/2010/main" val="0"/>
              </a:ext>
            </a:extLst>
          </a:blip>
          <a:srcRect/>
          <a:stretch>
            <a:fillRect/>
          </a:stretch>
        </p:blipFill>
        <p:spPr bwMode="auto">
          <a:xfrm>
            <a:off x="5349038" y="3852532"/>
            <a:ext cx="7945578" cy="5956071"/>
          </a:xfrm>
          <a:prstGeom prst="rect">
            <a:avLst/>
          </a:prstGeom>
          <a:noFill/>
          <a:ln>
            <a:noFill/>
          </a:ln>
        </p:spPr>
      </p:pic>
    </p:spTree>
    <p:extLst>
      <p:ext uri="{BB962C8B-B14F-4D97-AF65-F5344CB8AC3E}">
        <p14:creationId xmlns:p14="http://schemas.microsoft.com/office/powerpoint/2010/main" val="73291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1958822">
            <a:off x="15423165" y="-3536766"/>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22485" y="1028700"/>
            <a:ext cx="1101602" cy="1180416"/>
          </a:xfrm>
          <a:custGeom>
            <a:avLst/>
            <a:gdLst/>
            <a:ahLst/>
            <a:cxnLst/>
            <a:rect l="l" t="t" r="r" b="b"/>
            <a:pathLst>
              <a:path w="1101602" h="1180416">
                <a:moveTo>
                  <a:pt x="0" y="0"/>
                </a:moveTo>
                <a:lnTo>
                  <a:pt x="1101602" y="0"/>
                </a:lnTo>
                <a:lnTo>
                  <a:pt x="1101602" y="1180416"/>
                </a:lnTo>
                <a:lnTo>
                  <a:pt x="0" y="1180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299893">
            <a:off x="17519054" y="384527"/>
            <a:ext cx="3885979" cy="3966775"/>
          </a:xfrm>
          <a:custGeom>
            <a:avLst/>
            <a:gdLst/>
            <a:ahLst/>
            <a:cxnLst/>
            <a:rect l="l" t="t" r="r" b="b"/>
            <a:pathLst>
              <a:path w="3885979" h="3966775">
                <a:moveTo>
                  <a:pt x="0" y="0"/>
                </a:moveTo>
                <a:lnTo>
                  <a:pt x="3885978" y="0"/>
                </a:lnTo>
                <a:lnTo>
                  <a:pt x="3885978" y="3966775"/>
                </a:lnTo>
                <a:lnTo>
                  <a:pt x="0" y="39667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8831356">
            <a:off x="-4444750" y="7020912"/>
            <a:ext cx="7317103" cy="6532177"/>
          </a:xfrm>
          <a:custGeom>
            <a:avLst/>
            <a:gdLst/>
            <a:ahLst/>
            <a:cxnLst/>
            <a:rect l="l" t="t" r="r" b="b"/>
            <a:pathLst>
              <a:path w="7317103" h="6532177">
                <a:moveTo>
                  <a:pt x="0" y="0"/>
                </a:moveTo>
                <a:lnTo>
                  <a:pt x="7317102" y="0"/>
                </a:lnTo>
                <a:lnTo>
                  <a:pt x="7317102" y="6532176"/>
                </a:lnTo>
                <a:lnTo>
                  <a:pt x="0" y="653217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3771174">
            <a:off x="1150607" y="8863712"/>
            <a:ext cx="3885979" cy="3966775"/>
          </a:xfrm>
          <a:custGeom>
            <a:avLst/>
            <a:gdLst/>
            <a:ahLst/>
            <a:cxnLst/>
            <a:rect l="l" t="t" r="r" b="b"/>
            <a:pathLst>
              <a:path w="3885979" h="3966775">
                <a:moveTo>
                  <a:pt x="0" y="0"/>
                </a:moveTo>
                <a:lnTo>
                  <a:pt x="3885979" y="0"/>
                </a:lnTo>
                <a:lnTo>
                  <a:pt x="3885979" y="3966775"/>
                </a:lnTo>
                <a:lnTo>
                  <a:pt x="0" y="39667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162769">
            <a:off x="696334" y="7581685"/>
            <a:ext cx="690565" cy="867147"/>
          </a:xfrm>
          <a:custGeom>
            <a:avLst/>
            <a:gdLst/>
            <a:ahLst/>
            <a:cxnLst/>
            <a:rect l="l" t="t" r="r" b="b"/>
            <a:pathLst>
              <a:path w="690565" h="867147">
                <a:moveTo>
                  <a:pt x="0" y="0"/>
                </a:moveTo>
                <a:lnTo>
                  <a:pt x="690565" y="0"/>
                </a:lnTo>
                <a:lnTo>
                  <a:pt x="690565" y="867147"/>
                </a:lnTo>
                <a:lnTo>
                  <a:pt x="0" y="8671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8954339">
            <a:off x="-2852219" y="-1803851"/>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6548631">
            <a:off x="-2289694" y="-242903"/>
            <a:ext cx="3954696" cy="4036921"/>
          </a:xfrm>
          <a:custGeom>
            <a:avLst/>
            <a:gdLst/>
            <a:ahLst/>
            <a:cxnLst/>
            <a:rect l="l" t="t" r="r" b="b"/>
            <a:pathLst>
              <a:path w="3954696" h="4036921">
                <a:moveTo>
                  <a:pt x="0" y="0"/>
                </a:moveTo>
                <a:lnTo>
                  <a:pt x="3954696" y="0"/>
                </a:lnTo>
                <a:lnTo>
                  <a:pt x="3954696" y="4036921"/>
                </a:lnTo>
                <a:lnTo>
                  <a:pt x="0" y="403692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369991">
            <a:off x="14778852" y="7815615"/>
            <a:ext cx="5845548" cy="4952773"/>
          </a:xfrm>
          <a:custGeom>
            <a:avLst/>
            <a:gdLst/>
            <a:ahLst/>
            <a:cxnLst/>
            <a:rect l="l" t="t" r="r" b="b"/>
            <a:pathLst>
              <a:path w="5845548" h="4952773">
                <a:moveTo>
                  <a:pt x="0" y="0"/>
                </a:moveTo>
                <a:lnTo>
                  <a:pt x="5845548" y="0"/>
                </a:lnTo>
                <a:lnTo>
                  <a:pt x="5845548" y="4952773"/>
                </a:lnTo>
                <a:lnTo>
                  <a:pt x="0" y="495277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3775699">
            <a:off x="16255654" y="7233873"/>
            <a:ext cx="3954696" cy="4036921"/>
          </a:xfrm>
          <a:custGeom>
            <a:avLst/>
            <a:gdLst/>
            <a:ahLst/>
            <a:cxnLst/>
            <a:rect l="l" t="t" r="r" b="b"/>
            <a:pathLst>
              <a:path w="3954696" h="4036921">
                <a:moveTo>
                  <a:pt x="0" y="0"/>
                </a:moveTo>
                <a:lnTo>
                  <a:pt x="3954696" y="0"/>
                </a:lnTo>
                <a:lnTo>
                  <a:pt x="3954696" y="4036920"/>
                </a:lnTo>
                <a:lnTo>
                  <a:pt x="0" y="403692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a:off x="3390582" y="1775557"/>
            <a:ext cx="11506835" cy="7468982"/>
          </a:xfrm>
          <a:custGeom>
            <a:avLst/>
            <a:gdLst/>
            <a:ahLst/>
            <a:cxnLst/>
            <a:rect l="l" t="t" r="r" b="b"/>
            <a:pathLst>
              <a:path w="11506835" h="7468982">
                <a:moveTo>
                  <a:pt x="0" y="0"/>
                </a:moveTo>
                <a:lnTo>
                  <a:pt x="11506836" y="0"/>
                </a:lnTo>
                <a:lnTo>
                  <a:pt x="11506836" y="7468982"/>
                </a:lnTo>
                <a:lnTo>
                  <a:pt x="0" y="746898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3" name="Freeform 13"/>
          <p:cNvSpPr/>
          <p:nvPr/>
        </p:nvSpPr>
        <p:spPr>
          <a:xfrm rot="-505142">
            <a:off x="3646155" y="1873923"/>
            <a:ext cx="1028751" cy="1032506"/>
          </a:xfrm>
          <a:custGeom>
            <a:avLst/>
            <a:gdLst/>
            <a:ahLst/>
            <a:cxnLst/>
            <a:rect l="l" t="t" r="r" b="b"/>
            <a:pathLst>
              <a:path w="1028751" h="1032506">
                <a:moveTo>
                  <a:pt x="0" y="0"/>
                </a:moveTo>
                <a:lnTo>
                  <a:pt x="1028751" y="0"/>
                </a:lnTo>
                <a:lnTo>
                  <a:pt x="1028751" y="1032505"/>
                </a:lnTo>
                <a:lnTo>
                  <a:pt x="0" y="1032505"/>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4" name="Freeform 14"/>
          <p:cNvSpPr/>
          <p:nvPr/>
        </p:nvSpPr>
        <p:spPr>
          <a:xfrm rot="624938">
            <a:off x="14127712" y="5844253"/>
            <a:ext cx="1122597" cy="996050"/>
          </a:xfrm>
          <a:custGeom>
            <a:avLst/>
            <a:gdLst/>
            <a:ahLst/>
            <a:cxnLst/>
            <a:rect l="l" t="t" r="r" b="b"/>
            <a:pathLst>
              <a:path w="1122597" h="996050">
                <a:moveTo>
                  <a:pt x="0" y="0"/>
                </a:moveTo>
                <a:lnTo>
                  <a:pt x="1122597" y="0"/>
                </a:lnTo>
                <a:lnTo>
                  <a:pt x="1122597" y="996049"/>
                </a:lnTo>
                <a:lnTo>
                  <a:pt x="0" y="996049"/>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5" name="TextBox 15"/>
          <p:cNvSpPr txBox="1"/>
          <p:nvPr/>
        </p:nvSpPr>
        <p:spPr>
          <a:xfrm>
            <a:off x="4755571" y="2238124"/>
            <a:ext cx="9518158" cy="6745436"/>
          </a:xfrm>
          <a:prstGeom prst="rect">
            <a:avLst/>
          </a:prstGeom>
        </p:spPr>
        <p:txBody>
          <a:bodyPr wrap="square" lIns="0" tIns="0" rIns="0" bIns="0" rtlCol="0" anchor="t">
            <a:spAutoFit/>
          </a:bodyPr>
          <a:lstStyle/>
          <a:p>
            <a:pPr>
              <a:lnSpc>
                <a:spcPct val="150000"/>
              </a:lnSpc>
            </a:pPr>
            <a:r>
              <a:rPr lang="en-US" sz="2400" dirty="0">
                <a:latin typeface="More Sugar Thin" panose="020B0604020202020204" charset="0"/>
              </a:rPr>
              <a:t>The smartphone serves as the gateway to </a:t>
            </a:r>
            <a:r>
              <a:rPr lang="en-US" sz="2400" b="1" dirty="0">
                <a:solidFill>
                  <a:schemeClr val="accent6">
                    <a:lumMod val="75000"/>
                  </a:schemeClr>
                </a:solidFill>
                <a:latin typeface="More Sugar Thin" panose="020B0604020202020204" charset="0"/>
              </a:rPr>
              <a:t>incidental consumption of informative content</a:t>
            </a:r>
            <a:r>
              <a:rPr lang="en-US" sz="2400" dirty="0">
                <a:solidFill>
                  <a:schemeClr val="accent6">
                    <a:lumMod val="75000"/>
                  </a:schemeClr>
                </a:solidFill>
                <a:latin typeface="More Sugar Thin" panose="020B0604020202020204" charset="0"/>
              </a:rPr>
              <a:t>: </a:t>
            </a:r>
            <a:r>
              <a:rPr lang="en-US" sz="2400" dirty="0">
                <a:latin typeface="More Sugar Thin" panose="020B0604020202020204" charset="0"/>
              </a:rPr>
              <a:t>young adults no longer actively seek information but encounter it while scrolling through their phone screens, immersed in their networks, at any time and place. </a:t>
            </a:r>
            <a:endParaRPr lang="en-US" sz="2400" dirty="0" smtClean="0">
              <a:latin typeface="More Sugar Thin" panose="020B0604020202020204" charset="0"/>
            </a:endParaRPr>
          </a:p>
          <a:p>
            <a:pPr>
              <a:lnSpc>
                <a:spcPct val="150000"/>
              </a:lnSpc>
            </a:pPr>
            <a:endParaRPr lang="en-US" sz="2400" dirty="0" smtClean="0">
              <a:latin typeface="More Sugar Thin" panose="020B0604020202020204" charset="0"/>
            </a:endParaRPr>
          </a:p>
          <a:p>
            <a:pPr>
              <a:lnSpc>
                <a:spcPct val="150000"/>
              </a:lnSpc>
            </a:pPr>
            <a:r>
              <a:rPr lang="en-US" sz="2400" dirty="0" smtClean="0">
                <a:latin typeface="More Sugar Thin" panose="020B0604020202020204" charset="0"/>
              </a:rPr>
              <a:t>There </a:t>
            </a:r>
            <a:r>
              <a:rPr lang="en-US" sz="2400" dirty="0">
                <a:latin typeface="More Sugar Thin" panose="020B0604020202020204" charset="0"/>
              </a:rPr>
              <a:t>isn’t a unique way of consuming information. According to their needs, young adults assume </a:t>
            </a:r>
            <a:r>
              <a:rPr lang="en-US" sz="2400" dirty="0">
                <a:solidFill>
                  <a:schemeClr val="accent6">
                    <a:lumMod val="75000"/>
                  </a:schemeClr>
                </a:solidFill>
                <a:latin typeface="More Sugar Thin" panose="020B0604020202020204" charset="0"/>
              </a:rPr>
              <a:t>different modes of consumption </a:t>
            </a:r>
            <a:r>
              <a:rPr lang="en-US" sz="2400" dirty="0">
                <a:latin typeface="More Sugar Thin" panose="020B0604020202020204" charset="0"/>
              </a:rPr>
              <a:t>using a plethora of different platforms and media to engage with informative content. Each has its own role and together they create a news ecosystem.</a:t>
            </a:r>
          </a:p>
          <a:p>
            <a:pPr algn="ctr">
              <a:lnSpc>
                <a:spcPts val="9449"/>
              </a:lnSpc>
            </a:pPr>
            <a:endParaRPr lang="en-US" sz="2800" dirty="0">
              <a:solidFill>
                <a:srgbClr val="474747"/>
              </a:solidFill>
              <a:latin typeface="Handy Casual"/>
            </a:endParaRPr>
          </a:p>
        </p:txBody>
      </p:sp>
      <p:sp>
        <p:nvSpPr>
          <p:cNvPr id="16" name="Freeform 16"/>
          <p:cNvSpPr/>
          <p:nvPr/>
        </p:nvSpPr>
        <p:spPr>
          <a:xfrm rot="473842">
            <a:off x="2675795" y="8003803"/>
            <a:ext cx="5293010" cy="1459154"/>
          </a:xfrm>
          <a:custGeom>
            <a:avLst/>
            <a:gdLst/>
            <a:ahLst/>
            <a:cxnLst/>
            <a:rect l="l" t="t" r="r" b="b"/>
            <a:pathLst>
              <a:path w="5293010" h="1459154">
                <a:moveTo>
                  <a:pt x="0" y="0"/>
                </a:moveTo>
                <a:lnTo>
                  <a:pt x="5293010" y="0"/>
                </a:lnTo>
                <a:lnTo>
                  <a:pt x="5293010" y="1459154"/>
                </a:lnTo>
                <a:lnTo>
                  <a:pt x="0" y="1459154"/>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17" name="TextBox 17"/>
          <p:cNvSpPr txBox="1"/>
          <p:nvPr/>
        </p:nvSpPr>
        <p:spPr>
          <a:xfrm rot="473842">
            <a:off x="3239571" y="8043379"/>
            <a:ext cx="4367771" cy="730969"/>
          </a:xfrm>
          <a:prstGeom prst="rect">
            <a:avLst/>
          </a:prstGeom>
        </p:spPr>
        <p:txBody>
          <a:bodyPr lIns="0" tIns="0" rIns="0" bIns="0" rtlCol="0" anchor="t">
            <a:spAutoFit/>
          </a:bodyPr>
          <a:lstStyle/>
          <a:p>
            <a:pPr algn="ctr">
              <a:lnSpc>
                <a:spcPts val="5719"/>
              </a:lnSpc>
            </a:pPr>
            <a:r>
              <a:rPr lang="en-US" sz="5446" dirty="0">
                <a:solidFill>
                  <a:srgbClr val="D4884E"/>
                </a:solidFill>
                <a:latin typeface="Handy Casual"/>
              </a:rPr>
              <a:t>i</a:t>
            </a:r>
            <a:r>
              <a:rPr lang="en-US" sz="5446" dirty="0" smtClean="0">
                <a:solidFill>
                  <a:srgbClr val="D4884E"/>
                </a:solidFill>
                <a:latin typeface="Handy Casual"/>
              </a:rPr>
              <a:t>ncidental news</a:t>
            </a:r>
            <a:endParaRPr lang="en-US" sz="5446" dirty="0">
              <a:solidFill>
                <a:srgbClr val="D4884E"/>
              </a:solidFill>
              <a:latin typeface="Handy Casual"/>
            </a:endParaRPr>
          </a:p>
        </p:txBody>
      </p:sp>
      <p:sp>
        <p:nvSpPr>
          <p:cNvPr id="18" name="Freeform 18"/>
          <p:cNvSpPr/>
          <p:nvPr/>
        </p:nvSpPr>
        <p:spPr>
          <a:xfrm rot="9736340">
            <a:off x="2805658" y="6948673"/>
            <a:ext cx="575876" cy="610273"/>
          </a:xfrm>
          <a:custGeom>
            <a:avLst/>
            <a:gdLst/>
            <a:ahLst/>
            <a:cxnLst/>
            <a:rect l="l" t="t" r="r" b="b"/>
            <a:pathLst>
              <a:path w="575876" h="610273">
                <a:moveTo>
                  <a:pt x="0" y="0"/>
                </a:moveTo>
                <a:lnTo>
                  <a:pt x="575877" y="0"/>
                </a:lnTo>
                <a:lnTo>
                  <a:pt x="575877" y="610273"/>
                </a:lnTo>
                <a:lnTo>
                  <a:pt x="0" y="6102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
        <p:nvSpPr>
          <p:cNvPr id="19" name="Freeform 19"/>
          <p:cNvSpPr/>
          <p:nvPr/>
        </p:nvSpPr>
        <p:spPr>
          <a:xfrm rot="-9733995">
            <a:off x="7618867" y="8427496"/>
            <a:ext cx="575876" cy="610273"/>
          </a:xfrm>
          <a:custGeom>
            <a:avLst/>
            <a:gdLst/>
            <a:ahLst/>
            <a:cxnLst/>
            <a:rect l="l" t="t" r="r" b="b"/>
            <a:pathLst>
              <a:path w="575876" h="610273">
                <a:moveTo>
                  <a:pt x="0" y="0"/>
                </a:moveTo>
                <a:lnTo>
                  <a:pt x="575876" y="0"/>
                </a:lnTo>
                <a:lnTo>
                  <a:pt x="575876" y="610273"/>
                </a:lnTo>
                <a:lnTo>
                  <a:pt x="0" y="6102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5400000">
            <a:off x="5660718" y="-1507819"/>
            <a:ext cx="6844978" cy="13594416"/>
          </a:xfrm>
          <a:custGeom>
            <a:avLst/>
            <a:gdLst/>
            <a:ahLst/>
            <a:cxnLst/>
            <a:rect l="l" t="t" r="r" b="b"/>
            <a:pathLst>
              <a:path w="6980874" h="10184299">
                <a:moveTo>
                  <a:pt x="0" y="0"/>
                </a:moveTo>
                <a:lnTo>
                  <a:pt x="6980874" y="0"/>
                </a:lnTo>
                <a:lnTo>
                  <a:pt x="6980874" y="10184299"/>
                </a:lnTo>
                <a:lnTo>
                  <a:pt x="0" y="101842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r>
              <a:rPr lang="es-AR" dirty="0" smtClean="0"/>
              <a:t> </a:t>
            </a:r>
            <a:endParaRPr lang="en-US" dirty="0"/>
          </a:p>
        </p:txBody>
      </p:sp>
      <p:sp>
        <p:nvSpPr>
          <p:cNvPr id="3" name="Freeform 3"/>
          <p:cNvSpPr/>
          <p:nvPr/>
        </p:nvSpPr>
        <p:spPr>
          <a:xfrm rot="-4975329">
            <a:off x="11231066" y="-3114554"/>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0"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1158">
            <a:off x="4374495" y="287680"/>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flipV="1">
            <a:off x="8181605" y="1028700"/>
            <a:ext cx="1924789" cy="1311164"/>
          </a:xfrm>
          <a:custGeom>
            <a:avLst/>
            <a:gdLst/>
            <a:ahLst/>
            <a:cxnLst/>
            <a:rect l="l" t="t" r="r" b="b"/>
            <a:pathLst>
              <a:path w="1924789" h="1311164">
                <a:moveTo>
                  <a:pt x="0" y="1311164"/>
                </a:moveTo>
                <a:lnTo>
                  <a:pt x="1924790" y="1311164"/>
                </a:lnTo>
                <a:lnTo>
                  <a:pt x="1924790" y="0"/>
                </a:lnTo>
                <a:lnTo>
                  <a:pt x="0" y="0"/>
                </a:lnTo>
                <a:lnTo>
                  <a:pt x="0" y="1311164"/>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rot="2569145">
            <a:off x="13774721" y="5106731"/>
            <a:ext cx="1672854" cy="755640"/>
          </a:xfrm>
          <a:custGeom>
            <a:avLst/>
            <a:gdLst/>
            <a:ahLst/>
            <a:cxnLst/>
            <a:rect l="l" t="t" r="r" b="b"/>
            <a:pathLst>
              <a:path w="1672854" h="755640">
                <a:moveTo>
                  <a:pt x="0" y="0"/>
                </a:moveTo>
                <a:lnTo>
                  <a:pt x="1672854" y="0"/>
                </a:lnTo>
                <a:lnTo>
                  <a:pt x="1672854" y="755640"/>
                </a:lnTo>
                <a:lnTo>
                  <a:pt x="0" y="755640"/>
                </a:lnTo>
                <a:lnTo>
                  <a:pt x="0" y="0"/>
                </a:lnTo>
                <a:close/>
              </a:path>
            </a:pathLst>
          </a:custGeom>
          <a:blipFill>
            <a:blip r:embed="rId24">
              <a:extLst>
                <a:ext uri="{96DAC541-7B7A-43D3-8B79-37D633B846F1}">
                  <asvg:svgBlip xmlns="" xmlns:asvg="http://schemas.microsoft.com/office/drawing/2016/SVG/main" r:embed="rId26"/>
                </a:ext>
              </a:extLst>
            </a:blip>
            <a:stretch>
              <a:fillRect/>
            </a:stretch>
          </a:blipFill>
        </p:spPr>
      </p:sp>
      <p:sp>
        <p:nvSpPr>
          <p:cNvPr id="16" name="Freeform 16"/>
          <p:cNvSpPr/>
          <p:nvPr/>
        </p:nvSpPr>
        <p:spPr>
          <a:xfrm rot="750104">
            <a:off x="12567565" y="997165"/>
            <a:ext cx="1294992" cy="1344926"/>
          </a:xfrm>
          <a:custGeom>
            <a:avLst/>
            <a:gdLst/>
            <a:ahLst/>
            <a:cxnLst/>
            <a:rect l="l" t="t" r="r" b="b"/>
            <a:pathLst>
              <a:path w="1294992" h="1344926">
                <a:moveTo>
                  <a:pt x="0" y="0"/>
                </a:moveTo>
                <a:lnTo>
                  <a:pt x="1294992" y="0"/>
                </a:lnTo>
                <a:lnTo>
                  <a:pt x="1294992" y="1344926"/>
                </a:lnTo>
                <a:lnTo>
                  <a:pt x="0" y="134492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17" name="TextBox 17"/>
          <p:cNvSpPr txBox="1"/>
          <p:nvPr/>
        </p:nvSpPr>
        <p:spPr>
          <a:xfrm>
            <a:off x="3332076" y="4299881"/>
            <a:ext cx="12073552" cy="4847481"/>
          </a:xfrm>
          <a:prstGeom prst="rect">
            <a:avLst/>
          </a:prstGeom>
        </p:spPr>
        <p:txBody>
          <a:bodyPr wrap="square" lIns="0" tIns="0" rIns="0" bIns="0" rtlCol="0" anchor="t">
            <a:spAutoFit/>
          </a:bodyPr>
          <a:lstStyle/>
          <a:p>
            <a:pPr>
              <a:lnSpc>
                <a:spcPct val="150000"/>
              </a:lnSpc>
              <a:spcBef>
                <a:spcPct val="0"/>
              </a:spcBef>
            </a:pPr>
            <a:r>
              <a:rPr lang="en-US" sz="2400" dirty="0">
                <a:latin typeface="More Sugar Thin" panose="020B0604020202020204" charset="0"/>
              </a:rPr>
              <a:t>-They fluidly move from one task to another one, e.g., messaging friends, buying things, playing games, catching up on gossip, and listening to podcasts while they’re on their phones, and also access to informative content (incidental consumption</a:t>
            </a:r>
            <a:r>
              <a:rPr lang="en-US" sz="2400" dirty="0" smtClean="0">
                <a:latin typeface="More Sugar Thin" panose="020B0604020202020204" charset="0"/>
              </a:rPr>
              <a:t>).</a:t>
            </a: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r>
              <a:rPr lang="en-US" sz="2400" dirty="0">
                <a:latin typeface="More Sugar Thin" panose="020B0604020202020204" charset="0"/>
              </a:rPr>
              <a:t>-They have honed their own sophisticated search skills on social media platforms and in online communities to avoid information overload, misinformation and disinformation. For example, using newsletters and news app notifications. </a:t>
            </a: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endParaRPr lang="en-US" dirty="0"/>
          </a:p>
        </p:txBody>
      </p:sp>
      <p:sp>
        <p:nvSpPr>
          <p:cNvPr id="19" name="TextBox 19"/>
          <p:cNvSpPr txBox="1"/>
          <p:nvPr/>
        </p:nvSpPr>
        <p:spPr>
          <a:xfrm>
            <a:off x="4487379" y="2415655"/>
            <a:ext cx="8904709" cy="1471557"/>
          </a:xfrm>
          <a:prstGeom prst="rect">
            <a:avLst/>
          </a:prstGeom>
        </p:spPr>
        <p:txBody>
          <a:bodyPr wrap="square" lIns="0" tIns="0" rIns="0" bIns="0" rtlCol="0" anchor="t">
            <a:spAutoFit/>
          </a:bodyPr>
          <a:lstStyle/>
          <a:p>
            <a:pPr algn="ctr">
              <a:lnSpc>
                <a:spcPts val="6136"/>
              </a:lnSpc>
            </a:pPr>
            <a:r>
              <a:rPr lang="en-US" sz="4000" dirty="0" smtClean="0">
                <a:solidFill>
                  <a:schemeClr val="accent4">
                    <a:lumMod val="75000"/>
                  </a:schemeClr>
                </a:solidFill>
                <a:latin typeface="Handy Casual"/>
              </a:rPr>
              <a:t>CHARACTERISTICS OF YOUNG ADULT PRACTICES OF INFORMATIVE CONTENT CONSUMPTION</a:t>
            </a:r>
            <a:endParaRPr lang="en-US" sz="4000" dirty="0">
              <a:solidFill>
                <a:schemeClr val="accent4">
                  <a:lumMod val="75000"/>
                </a:schemeClr>
              </a:solidFill>
              <a:latin typeface="Handy Casual"/>
            </a:endParaRPr>
          </a:p>
        </p:txBody>
      </p:sp>
      <p:sp>
        <p:nvSpPr>
          <p:cNvPr id="20" name="TextBox 20"/>
          <p:cNvSpPr txBox="1"/>
          <p:nvPr/>
        </p:nvSpPr>
        <p:spPr>
          <a:xfrm rot="-1348359">
            <a:off x="13784006" y="8410827"/>
            <a:ext cx="2864953" cy="795089"/>
          </a:xfrm>
          <a:prstGeom prst="rect">
            <a:avLst/>
          </a:prstGeom>
        </p:spPr>
        <p:txBody>
          <a:bodyPr lIns="0" tIns="0" rIns="0" bIns="0" rtlCol="0" anchor="t">
            <a:spAutoFit/>
          </a:bodyPr>
          <a:lstStyle/>
          <a:p>
            <a:pPr algn="ctr">
              <a:lnSpc>
                <a:spcPts val="3118"/>
              </a:lnSpc>
              <a:spcBef>
                <a:spcPct val="0"/>
              </a:spcBef>
            </a:pPr>
            <a:r>
              <a:rPr lang="en-US" sz="2969" dirty="0" smtClean="0">
                <a:solidFill>
                  <a:srgbClr val="474747"/>
                </a:solidFill>
                <a:latin typeface="More Sugar Thin"/>
              </a:rPr>
              <a:t> search skills</a:t>
            </a:r>
          </a:p>
          <a:p>
            <a:pPr algn="ctr">
              <a:lnSpc>
                <a:spcPts val="3118"/>
              </a:lnSpc>
              <a:spcBef>
                <a:spcPct val="0"/>
              </a:spcBef>
            </a:pPr>
            <a:r>
              <a:rPr lang="en-US" sz="2969" dirty="0" smtClean="0">
                <a:solidFill>
                  <a:srgbClr val="474747"/>
                </a:solidFill>
                <a:latin typeface="More Sugar Thin"/>
              </a:rPr>
              <a:t> news apps</a:t>
            </a:r>
            <a:endParaRPr lang="en-US" sz="2969" dirty="0">
              <a:solidFill>
                <a:srgbClr val="474747"/>
              </a:solidFill>
              <a:latin typeface="More Sugar Thi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5400000">
            <a:off x="5660718" y="-1507819"/>
            <a:ext cx="6844978" cy="13594416"/>
          </a:xfrm>
          <a:custGeom>
            <a:avLst/>
            <a:gdLst/>
            <a:ahLst/>
            <a:cxnLst/>
            <a:rect l="l" t="t" r="r" b="b"/>
            <a:pathLst>
              <a:path w="6980874" h="10184299">
                <a:moveTo>
                  <a:pt x="0" y="0"/>
                </a:moveTo>
                <a:lnTo>
                  <a:pt x="6980874" y="0"/>
                </a:lnTo>
                <a:lnTo>
                  <a:pt x="6980874" y="10184299"/>
                </a:lnTo>
                <a:lnTo>
                  <a:pt x="0" y="101842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r>
              <a:rPr lang="es-AR" dirty="0" smtClean="0"/>
              <a:t> </a:t>
            </a:r>
            <a:endParaRPr lang="en-US" dirty="0"/>
          </a:p>
        </p:txBody>
      </p:sp>
      <p:sp>
        <p:nvSpPr>
          <p:cNvPr id="3" name="Freeform 3"/>
          <p:cNvSpPr/>
          <p:nvPr/>
        </p:nvSpPr>
        <p:spPr>
          <a:xfrm rot="-4975329">
            <a:off x="11231066" y="-3114554"/>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0"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1158">
            <a:off x="4374495" y="287680"/>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flipV="1">
            <a:off x="8181605" y="1028700"/>
            <a:ext cx="1924789" cy="1311164"/>
          </a:xfrm>
          <a:custGeom>
            <a:avLst/>
            <a:gdLst/>
            <a:ahLst/>
            <a:cxnLst/>
            <a:rect l="l" t="t" r="r" b="b"/>
            <a:pathLst>
              <a:path w="1924789" h="1311164">
                <a:moveTo>
                  <a:pt x="0" y="1311164"/>
                </a:moveTo>
                <a:lnTo>
                  <a:pt x="1924790" y="1311164"/>
                </a:lnTo>
                <a:lnTo>
                  <a:pt x="1924790" y="0"/>
                </a:lnTo>
                <a:lnTo>
                  <a:pt x="0" y="0"/>
                </a:lnTo>
                <a:lnTo>
                  <a:pt x="0" y="1311164"/>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rot="2569145">
            <a:off x="13774721" y="5106731"/>
            <a:ext cx="1672854" cy="755640"/>
          </a:xfrm>
          <a:custGeom>
            <a:avLst/>
            <a:gdLst/>
            <a:ahLst/>
            <a:cxnLst/>
            <a:rect l="l" t="t" r="r" b="b"/>
            <a:pathLst>
              <a:path w="1672854" h="755640">
                <a:moveTo>
                  <a:pt x="0" y="0"/>
                </a:moveTo>
                <a:lnTo>
                  <a:pt x="1672854" y="0"/>
                </a:lnTo>
                <a:lnTo>
                  <a:pt x="1672854" y="755640"/>
                </a:lnTo>
                <a:lnTo>
                  <a:pt x="0" y="755640"/>
                </a:lnTo>
                <a:lnTo>
                  <a:pt x="0" y="0"/>
                </a:lnTo>
                <a:close/>
              </a:path>
            </a:pathLst>
          </a:custGeom>
          <a:blipFill>
            <a:blip r:embed="rId24">
              <a:extLst>
                <a:ext uri="{96DAC541-7B7A-43D3-8B79-37D633B846F1}">
                  <asvg:svgBlip xmlns="" xmlns:asvg="http://schemas.microsoft.com/office/drawing/2016/SVG/main" r:embed="rId26"/>
                </a:ext>
              </a:extLst>
            </a:blip>
            <a:stretch>
              <a:fillRect/>
            </a:stretch>
          </a:blipFill>
        </p:spPr>
      </p:sp>
      <p:sp>
        <p:nvSpPr>
          <p:cNvPr id="16" name="Freeform 16"/>
          <p:cNvSpPr/>
          <p:nvPr/>
        </p:nvSpPr>
        <p:spPr>
          <a:xfrm rot="750104">
            <a:off x="12567565" y="997165"/>
            <a:ext cx="1294992" cy="1344926"/>
          </a:xfrm>
          <a:custGeom>
            <a:avLst/>
            <a:gdLst/>
            <a:ahLst/>
            <a:cxnLst/>
            <a:rect l="l" t="t" r="r" b="b"/>
            <a:pathLst>
              <a:path w="1294992" h="1344926">
                <a:moveTo>
                  <a:pt x="0" y="0"/>
                </a:moveTo>
                <a:lnTo>
                  <a:pt x="1294992" y="0"/>
                </a:lnTo>
                <a:lnTo>
                  <a:pt x="1294992" y="1344926"/>
                </a:lnTo>
                <a:lnTo>
                  <a:pt x="0" y="134492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17" name="TextBox 17"/>
          <p:cNvSpPr txBox="1"/>
          <p:nvPr/>
        </p:nvSpPr>
        <p:spPr>
          <a:xfrm>
            <a:off x="3332076" y="4299881"/>
            <a:ext cx="12073552" cy="4847481"/>
          </a:xfrm>
          <a:prstGeom prst="rect">
            <a:avLst/>
          </a:prstGeom>
        </p:spPr>
        <p:txBody>
          <a:bodyPr wrap="square" lIns="0" tIns="0" rIns="0" bIns="0" rtlCol="0" anchor="t">
            <a:spAutoFit/>
          </a:bodyPr>
          <a:lstStyle/>
          <a:p>
            <a:pPr>
              <a:lnSpc>
                <a:spcPct val="150000"/>
              </a:lnSpc>
              <a:spcBef>
                <a:spcPct val="0"/>
              </a:spcBef>
            </a:pPr>
            <a:r>
              <a:rPr lang="en-US" sz="2400" dirty="0">
                <a:latin typeface="More Sugar Thin" panose="020B0604020202020204" charset="0"/>
              </a:rPr>
              <a:t>-They fluidly move from one task to another one, e.g., messaging friends, buying things, playing games, catching up on gossip, and listening to podcasts while they’re on their phones, and also access to informative content (incidental consumption</a:t>
            </a:r>
            <a:r>
              <a:rPr lang="en-US" sz="2400" dirty="0" smtClean="0">
                <a:latin typeface="More Sugar Thin" panose="020B0604020202020204" charset="0"/>
              </a:rPr>
              <a:t>).</a:t>
            </a: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r>
              <a:rPr lang="en-US" sz="2400" dirty="0">
                <a:latin typeface="More Sugar Thin" panose="020B0604020202020204" charset="0"/>
              </a:rPr>
              <a:t>-They have honed their own sophisticated search skills on social media platforms and in online communities to avoid information overload, misinformation and disinformation. For example, using newsletters and news app notifications. </a:t>
            </a: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endParaRPr lang="en-US" dirty="0"/>
          </a:p>
        </p:txBody>
      </p:sp>
      <p:sp>
        <p:nvSpPr>
          <p:cNvPr id="19" name="TextBox 19"/>
          <p:cNvSpPr txBox="1"/>
          <p:nvPr/>
        </p:nvSpPr>
        <p:spPr>
          <a:xfrm>
            <a:off x="4487379" y="2415655"/>
            <a:ext cx="8904709" cy="1471557"/>
          </a:xfrm>
          <a:prstGeom prst="rect">
            <a:avLst/>
          </a:prstGeom>
        </p:spPr>
        <p:txBody>
          <a:bodyPr wrap="square" lIns="0" tIns="0" rIns="0" bIns="0" rtlCol="0" anchor="t">
            <a:spAutoFit/>
          </a:bodyPr>
          <a:lstStyle/>
          <a:p>
            <a:pPr algn="ctr">
              <a:lnSpc>
                <a:spcPts val="6136"/>
              </a:lnSpc>
            </a:pPr>
            <a:r>
              <a:rPr lang="en-US" sz="4000" dirty="0" smtClean="0">
                <a:solidFill>
                  <a:schemeClr val="accent4">
                    <a:lumMod val="75000"/>
                  </a:schemeClr>
                </a:solidFill>
                <a:latin typeface="Handy Casual"/>
              </a:rPr>
              <a:t>CHARACTERISTICS OF YOUNG ADULT PRACTICES OF INFORMATIVE CONTENT CONSUMPTION</a:t>
            </a:r>
            <a:endParaRPr lang="en-US" sz="4000" dirty="0">
              <a:solidFill>
                <a:schemeClr val="accent4">
                  <a:lumMod val="75000"/>
                </a:schemeClr>
              </a:solidFill>
              <a:latin typeface="Handy Casual"/>
            </a:endParaRPr>
          </a:p>
        </p:txBody>
      </p:sp>
      <p:sp>
        <p:nvSpPr>
          <p:cNvPr id="20" name="TextBox 20"/>
          <p:cNvSpPr txBox="1"/>
          <p:nvPr/>
        </p:nvSpPr>
        <p:spPr>
          <a:xfrm rot="-1348359">
            <a:off x="13660137" y="8410420"/>
            <a:ext cx="2864953" cy="795089"/>
          </a:xfrm>
          <a:prstGeom prst="rect">
            <a:avLst/>
          </a:prstGeom>
        </p:spPr>
        <p:txBody>
          <a:bodyPr lIns="0" tIns="0" rIns="0" bIns="0" rtlCol="0" anchor="t">
            <a:spAutoFit/>
          </a:bodyPr>
          <a:lstStyle/>
          <a:p>
            <a:pPr algn="ctr">
              <a:lnSpc>
                <a:spcPts val="3118"/>
              </a:lnSpc>
              <a:spcBef>
                <a:spcPct val="0"/>
              </a:spcBef>
            </a:pPr>
            <a:r>
              <a:rPr lang="en-US" sz="2969" dirty="0" smtClean="0">
                <a:solidFill>
                  <a:srgbClr val="474747"/>
                </a:solidFill>
                <a:latin typeface="More Sugar Thin"/>
              </a:rPr>
              <a:t> search skills</a:t>
            </a:r>
          </a:p>
          <a:p>
            <a:pPr algn="ctr">
              <a:lnSpc>
                <a:spcPts val="3118"/>
              </a:lnSpc>
              <a:spcBef>
                <a:spcPct val="0"/>
              </a:spcBef>
            </a:pPr>
            <a:r>
              <a:rPr lang="en-US" sz="2969" dirty="0" smtClean="0">
                <a:solidFill>
                  <a:srgbClr val="474747"/>
                </a:solidFill>
                <a:latin typeface="More Sugar Thin"/>
              </a:rPr>
              <a:t> news apps</a:t>
            </a:r>
            <a:endParaRPr lang="en-US" sz="2969" dirty="0">
              <a:solidFill>
                <a:srgbClr val="474747"/>
              </a:solidFill>
              <a:latin typeface="More Sugar Thin"/>
            </a:endParaRPr>
          </a:p>
        </p:txBody>
      </p:sp>
    </p:spTree>
    <p:extLst>
      <p:ext uri="{BB962C8B-B14F-4D97-AF65-F5344CB8AC3E}">
        <p14:creationId xmlns:p14="http://schemas.microsoft.com/office/powerpoint/2010/main" val="364898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a:off x="1234074" y="2572868"/>
            <a:ext cx="15632040" cy="6991785"/>
          </a:xfrm>
          <a:custGeom>
            <a:avLst/>
            <a:gdLst/>
            <a:ahLst/>
            <a:cxnLst/>
            <a:rect l="l" t="t" r="r" b="b"/>
            <a:pathLst>
              <a:path w="15632040" h="6991785">
                <a:moveTo>
                  <a:pt x="0" y="0"/>
                </a:moveTo>
                <a:lnTo>
                  <a:pt x="15632040" y="0"/>
                </a:lnTo>
                <a:lnTo>
                  <a:pt x="15632040" y="6991785"/>
                </a:lnTo>
                <a:lnTo>
                  <a:pt x="0" y="699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77988">
            <a:off x="818280" y="2983247"/>
            <a:ext cx="3099289" cy="793815"/>
          </a:xfrm>
          <a:custGeom>
            <a:avLst/>
            <a:gdLst/>
            <a:ahLst/>
            <a:cxnLst/>
            <a:rect l="l" t="t" r="r" b="b"/>
            <a:pathLst>
              <a:path w="3099289" h="793815">
                <a:moveTo>
                  <a:pt x="0" y="0"/>
                </a:moveTo>
                <a:lnTo>
                  <a:pt x="3099289" y="0"/>
                </a:lnTo>
                <a:lnTo>
                  <a:pt x="3099289" y="793815"/>
                </a:lnTo>
                <a:lnTo>
                  <a:pt x="0" y="7938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677988">
            <a:off x="14370431" y="8364100"/>
            <a:ext cx="3099289" cy="793815"/>
          </a:xfrm>
          <a:custGeom>
            <a:avLst/>
            <a:gdLst/>
            <a:ahLst/>
            <a:cxnLst/>
            <a:rect l="l" t="t" r="r" b="b"/>
            <a:pathLst>
              <a:path w="3099289" h="793815">
                <a:moveTo>
                  <a:pt x="0" y="0"/>
                </a:moveTo>
                <a:lnTo>
                  <a:pt x="3099289" y="0"/>
                </a:lnTo>
                <a:lnTo>
                  <a:pt x="3099289" y="793815"/>
                </a:lnTo>
                <a:lnTo>
                  <a:pt x="0" y="7938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a:grpSpLocks noChangeAspect="1"/>
          </p:cNvGrpSpPr>
          <p:nvPr/>
        </p:nvGrpSpPr>
        <p:grpSpPr>
          <a:xfrm>
            <a:off x="2964994" y="3732492"/>
            <a:ext cx="4292237" cy="377979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6463" t="-24510" r="-20573" b="-101390"/>
              </a:stretch>
            </a:blipFill>
          </p:spPr>
        </p:sp>
      </p:grpSp>
      <p:sp>
        <p:nvSpPr>
          <p:cNvPr id="11" name="TextBox 11"/>
          <p:cNvSpPr txBox="1"/>
          <p:nvPr/>
        </p:nvSpPr>
        <p:spPr>
          <a:xfrm>
            <a:off x="2228174" y="1143000"/>
            <a:ext cx="13831651" cy="2359620"/>
          </a:xfrm>
          <a:prstGeom prst="rect">
            <a:avLst/>
          </a:prstGeom>
        </p:spPr>
        <p:txBody>
          <a:bodyPr lIns="0" tIns="0" rIns="0" bIns="0" rtlCol="0" anchor="t">
            <a:spAutoFit/>
          </a:bodyPr>
          <a:lstStyle/>
          <a:p>
            <a:pPr algn="ctr">
              <a:lnSpc>
                <a:spcPts val="9239"/>
              </a:lnSpc>
            </a:pPr>
            <a:r>
              <a:rPr lang="en-US" sz="2800" dirty="0" smtClean="0">
                <a:latin typeface="More Sugar Thin" panose="020B0604020202020204" charset="0"/>
              </a:rPr>
              <a:t> </a:t>
            </a:r>
            <a:r>
              <a:rPr lang="en-US" sz="2800" dirty="0">
                <a:latin typeface="More Sugar Thin" panose="020B0604020202020204" charset="0"/>
              </a:rPr>
              <a:t>-They need simple, low-effort ways to keep up with and discover relevant news. </a:t>
            </a:r>
          </a:p>
          <a:p>
            <a:pPr algn="ctr">
              <a:lnSpc>
                <a:spcPts val="9239"/>
              </a:lnSpc>
            </a:pPr>
            <a:r>
              <a:rPr lang="en-US" sz="2800" dirty="0" smtClean="0">
                <a:latin typeface="More Sugar Thin" panose="020B0604020202020204" charset="0"/>
              </a:rPr>
              <a:t> </a:t>
            </a:r>
            <a:endParaRPr lang="en-US" sz="2800" dirty="0">
              <a:solidFill>
                <a:srgbClr val="474747"/>
              </a:solidFill>
              <a:latin typeface="Handy Casual"/>
            </a:endParaRPr>
          </a:p>
        </p:txBody>
      </p:sp>
      <p:sp>
        <p:nvSpPr>
          <p:cNvPr id="12" name="TextBox 12"/>
          <p:cNvSpPr txBox="1"/>
          <p:nvPr/>
        </p:nvSpPr>
        <p:spPr>
          <a:xfrm>
            <a:off x="3231548" y="7759936"/>
            <a:ext cx="3336246" cy="360913"/>
          </a:xfrm>
          <a:prstGeom prst="rect">
            <a:avLst/>
          </a:prstGeom>
        </p:spPr>
        <p:txBody>
          <a:bodyPr lIns="0" tIns="0" rIns="0" bIns="0" rtlCol="0" anchor="t">
            <a:spAutoFit/>
          </a:bodyPr>
          <a:lstStyle/>
          <a:p>
            <a:pPr algn="ctr">
              <a:lnSpc>
                <a:spcPts val="2723"/>
              </a:lnSpc>
              <a:spcBef>
                <a:spcPct val="0"/>
              </a:spcBef>
            </a:pPr>
            <a:r>
              <a:rPr lang="en-US" sz="2594" dirty="0" err="1" smtClean="0">
                <a:solidFill>
                  <a:srgbClr val="474747"/>
                </a:solidFill>
                <a:latin typeface="More Sugar"/>
              </a:rPr>
              <a:t>Vanina</a:t>
            </a:r>
            <a:r>
              <a:rPr lang="en-US" sz="2594" dirty="0" smtClean="0">
                <a:solidFill>
                  <a:srgbClr val="474747"/>
                </a:solidFill>
                <a:latin typeface="More Sugar"/>
              </a:rPr>
              <a:t> – 2</a:t>
            </a:r>
            <a:r>
              <a:rPr lang="en-US" sz="2594" baseline="30000" dirty="0" smtClean="0">
                <a:solidFill>
                  <a:srgbClr val="474747"/>
                </a:solidFill>
                <a:latin typeface="More Sugar"/>
              </a:rPr>
              <a:t>nd</a:t>
            </a:r>
            <a:r>
              <a:rPr lang="en-US" sz="2594" dirty="0" smtClean="0">
                <a:solidFill>
                  <a:srgbClr val="474747"/>
                </a:solidFill>
                <a:latin typeface="More Sugar"/>
              </a:rPr>
              <a:t> year</a:t>
            </a:r>
            <a:endParaRPr lang="en-US" sz="2594" dirty="0">
              <a:solidFill>
                <a:srgbClr val="474747"/>
              </a:solidFill>
              <a:latin typeface="More Sugar"/>
            </a:endParaRPr>
          </a:p>
        </p:txBody>
      </p:sp>
      <p:sp>
        <p:nvSpPr>
          <p:cNvPr id="15" name="TextBox 15"/>
          <p:cNvSpPr txBox="1"/>
          <p:nvPr/>
        </p:nvSpPr>
        <p:spPr>
          <a:xfrm>
            <a:off x="3231548" y="8358974"/>
            <a:ext cx="3336246" cy="641201"/>
          </a:xfrm>
          <a:prstGeom prst="rect">
            <a:avLst/>
          </a:prstGeom>
        </p:spPr>
        <p:txBody>
          <a:bodyPr lIns="0" tIns="0" rIns="0" bIns="0" rtlCol="0" anchor="t">
            <a:spAutoFit/>
          </a:bodyPr>
          <a:lstStyle/>
          <a:p>
            <a:pPr algn="ctr">
              <a:lnSpc>
                <a:spcPts val="2513"/>
              </a:lnSpc>
              <a:spcBef>
                <a:spcPct val="0"/>
              </a:spcBef>
            </a:pPr>
            <a:r>
              <a:rPr lang="en-US" sz="2394" dirty="0" smtClean="0">
                <a:solidFill>
                  <a:srgbClr val="474747"/>
                </a:solidFill>
                <a:latin typeface="More Sugar Thin"/>
              </a:rPr>
              <a:t>Social Communication, UNCO, Argentina</a:t>
            </a:r>
            <a:endParaRPr lang="en-US" sz="2394" dirty="0">
              <a:solidFill>
                <a:srgbClr val="474747"/>
              </a:solidFill>
              <a:latin typeface="More Sugar Thin"/>
            </a:endParaRPr>
          </a:p>
        </p:txBody>
      </p:sp>
      <p:sp>
        <p:nvSpPr>
          <p:cNvPr id="16" name="TextBox 16"/>
          <p:cNvSpPr txBox="1"/>
          <p:nvPr/>
        </p:nvSpPr>
        <p:spPr>
          <a:xfrm>
            <a:off x="7866005" y="5143501"/>
            <a:ext cx="6422515" cy="1603003"/>
          </a:xfrm>
          <a:prstGeom prst="rect">
            <a:avLst/>
          </a:prstGeom>
        </p:spPr>
        <p:txBody>
          <a:bodyPr wrap="square" lIns="0" tIns="0" rIns="0" bIns="0" rtlCol="0" anchor="t">
            <a:spAutoFit/>
          </a:bodyPr>
          <a:lstStyle/>
          <a:p>
            <a:pPr>
              <a:lnSpc>
                <a:spcPts val="2513"/>
              </a:lnSpc>
              <a:spcBef>
                <a:spcPct val="0"/>
              </a:spcBef>
            </a:pPr>
            <a:r>
              <a:rPr lang="en-US" sz="3600" dirty="0" smtClean="0">
                <a:solidFill>
                  <a:schemeClr val="tx1">
                    <a:lumMod val="65000"/>
                    <a:lumOff val="35000"/>
                  </a:schemeClr>
                </a:solidFill>
                <a:latin typeface="More Sugar Thin"/>
              </a:rPr>
              <a:t>“Instagram has a lot of images</a:t>
            </a:r>
            <a:r>
              <a:rPr lang="en-US" i="1" dirty="0">
                <a:solidFill>
                  <a:schemeClr val="tx1">
                    <a:lumMod val="65000"/>
                    <a:lumOff val="35000"/>
                  </a:schemeClr>
                </a:solidFill>
              </a:rPr>
              <a:t> </a:t>
            </a:r>
            <a:r>
              <a:rPr lang="en-US" sz="2800" i="1" dirty="0">
                <a:solidFill>
                  <a:schemeClr val="tx1">
                    <a:lumMod val="65000"/>
                    <a:lumOff val="35000"/>
                  </a:schemeClr>
                </a:solidFill>
                <a:latin typeface="More Sugar Thin" panose="020B0604020202020204" charset="0"/>
              </a:rPr>
              <a:t>that can catch your attention more than words. I think that is why Instagram functions so well because you get used to that format”</a:t>
            </a:r>
            <a:r>
              <a:rPr lang="en-US" sz="2800" dirty="0" smtClean="0">
                <a:solidFill>
                  <a:schemeClr val="tx1">
                    <a:lumMod val="65000"/>
                    <a:lumOff val="35000"/>
                  </a:schemeClr>
                </a:solidFill>
                <a:latin typeface="More Sugar Thin" panose="020B0604020202020204" charset="0"/>
              </a:rPr>
              <a:t> </a:t>
            </a:r>
            <a:endParaRPr lang="en-US" sz="2800" dirty="0">
              <a:solidFill>
                <a:schemeClr val="tx1">
                  <a:lumMod val="65000"/>
                  <a:lumOff val="35000"/>
                </a:schemeClr>
              </a:solidFill>
              <a:latin typeface="More Sugar Thin" panose="020B0604020202020204" charset="0"/>
            </a:endParaRPr>
          </a:p>
        </p:txBody>
      </p:sp>
      <p:sp>
        <p:nvSpPr>
          <p:cNvPr id="18" name="Freeform 18"/>
          <p:cNvSpPr/>
          <p:nvPr/>
        </p:nvSpPr>
        <p:spPr>
          <a:xfrm rot="-1958822">
            <a:off x="16071578" y="-4144249"/>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19" name="Freeform 19"/>
          <p:cNvSpPr/>
          <p:nvPr/>
        </p:nvSpPr>
        <p:spPr>
          <a:xfrm>
            <a:off x="16373286" y="438492"/>
            <a:ext cx="1101602" cy="1180416"/>
          </a:xfrm>
          <a:custGeom>
            <a:avLst/>
            <a:gdLst/>
            <a:ahLst/>
            <a:cxnLst/>
            <a:rect l="l" t="t" r="r" b="b"/>
            <a:pathLst>
              <a:path w="1101602" h="1180416">
                <a:moveTo>
                  <a:pt x="0" y="0"/>
                </a:moveTo>
                <a:lnTo>
                  <a:pt x="1101602" y="0"/>
                </a:lnTo>
                <a:lnTo>
                  <a:pt x="1101602" y="1180416"/>
                </a:lnTo>
                <a:lnTo>
                  <a:pt x="0" y="118041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0" name="Freeform 20"/>
          <p:cNvSpPr/>
          <p:nvPr/>
        </p:nvSpPr>
        <p:spPr>
          <a:xfrm rot="1299893">
            <a:off x="17519054" y="384527"/>
            <a:ext cx="3885979" cy="3966775"/>
          </a:xfrm>
          <a:custGeom>
            <a:avLst/>
            <a:gdLst/>
            <a:ahLst/>
            <a:cxnLst/>
            <a:rect l="l" t="t" r="r" b="b"/>
            <a:pathLst>
              <a:path w="3885979" h="3966775">
                <a:moveTo>
                  <a:pt x="0" y="0"/>
                </a:moveTo>
                <a:lnTo>
                  <a:pt x="3885978" y="0"/>
                </a:lnTo>
                <a:lnTo>
                  <a:pt x="3885978" y="3966775"/>
                </a:lnTo>
                <a:lnTo>
                  <a:pt x="0" y="39667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1" name="Freeform 21"/>
          <p:cNvSpPr/>
          <p:nvPr/>
        </p:nvSpPr>
        <p:spPr>
          <a:xfrm rot="10023845">
            <a:off x="-6017997" y="6298564"/>
            <a:ext cx="7317103" cy="6532177"/>
          </a:xfrm>
          <a:custGeom>
            <a:avLst/>
            <a:gdLst/>
            <a:ahLst/>
            <a:cxnLst/>
            <a:rect l="l" t="t" r="r" b="b"/>
            <a:pathLst>
              <a:path w="7317103" h="6532177">
                <a:moveTo>
                  <a:pt x="0" y="0"/>
                </a:moveTo>
                <a:lnTo>
                  <a:pt x="7317102" y="0"/>
                </a:lnTo>
                <a:lnTo>
                  <a:pt x="7317102" y="6532177"/>
                </a:lnTo>
                <a:lnTo>
                  <a:pt x="0" y="6532177"/>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22" name="Freeform 22"/>
          <p:cNvSpPr/>
          <p:nvPr/>
        </p:nvSpPr>
        <p:spPr>
          <a:xfrm rot="2700000">
            <a:off x="-150743" y="9312871"/>
            <a:ext cx="3885979" cy="3966775"/>
          </a:xfrm>
          <a:custGeom>
            <a:avLst/>
            <a:gdLst/>
            <a:ahLst/>
            <a:cxnLst/>
            <a:rect l="l" t="t" r="r" b="b"/>
            <a:pathLst>
              <a:path w="3885979" h="3966775">
                <a:moveTo>
                  <a:pt x="0" y="0"/>
                </a:moveTo>
                <a:lnTo>
                  <a:pt x="3885979" y="0"/>
                </a:lnTo>
                <a:lnTo>
                  <a:pt x="3885979" y="3966775"/>
                </a:lnTo>
                <a:lnTo>
                  <a:pt x="0" y="39667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3" name="Freeform 23"/>
          <p:cNvSpPr/>
          <p:nvPr/>
        </p:nvSpPr>
        <p:spPr>
          <a:xfrm rot="162769">
            <a:off x="241518" y="8507172"/>
            <a:ext cx="690565" cy="867147"/>
          </a:xfrm>
          <a:custGeom>
            <a:avLst/>
            <a:gdLst/>
            <a:ahLst/>
            <a:cxnLst/>
            <a:rect l="l" t="t" r="r" b="b"/>
            <a:pathLst>
              <a:path w="690565" h="867147">
                <a:moveTo>
                  <a:pt x="0" y="0"/>
                </a:moveTo>
                <a:lnTo>
                  <a:pt x="690565" y="0"/>
                </a:lnTo>
                <a:lnTo>
                  <a:pt x="690565" y="867148"/>
                </a:lnTo>
                <a:lnTo>
                  <a:pt x="0" y="86714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2390091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EF"/>
        </a:solidFill>
        <a:effectLst/>
      </p:bgPr>
    </p:bg>
    <p:spTree>
      <p:nvGrpSpPr>
        <p:cNvPr id="1" name=""/>
        <p:cNvGrpSpPr/>
        <p:nvPr/>
      </p:nvGrpSpPr>
      <p:grpSpPr>
        <a:xfrm>
          <a:off x="0" y="0"/>
          <a:ext cx="0" cy="0"/>
          <a:chOff x="0" y="0"/>
          <a:chExt cx="0" cy="0"/>
        </a:xfrm>
      </p:grpSpPr>
      <p:sp>
        <p:nvSpPr>
          <p:cNvPr id="2" name="Freeform 2"/>
          <p:cNvSpPr/>
          <p:nvPr/>
        </p:nvSpPr>
        <p:spPr>
          <a:xfrm rot="5400000">
            <a:off x="5660718" y="-1507819"/>
            <a:ext cx="6844978" cy="13594416"/>
          </a:xfrm>
          <a:custGeom>
            <a:avLst/>
            <a:gdLst/>
            <a:ahLst/>
            <a:cxnLst/>
            <a:rect l="l" t="t" r="r" b="b"/>
            <a:pathLst>
              <a:path w="6980874" h="10184299">
                <a:moveTo>
                  <a:pt x="0" y="0"/>
                </a:moveTo>
                <a:lnTo>
                  <a:pt x="6980874" y="0"/>
                </a:lnTo>
                <a:lnTo>
                  <a:pt x="6980874" y="10184299"/>
                </a:lnTo>
                <a:lnTo>
                  <a:pt x="0" y="101842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r>
              <a:rPr lang="es-AR" dirty="0" smtClean="0"/>
              <a:t> </a:t>
            </a:r>
            <a:endParaRPr lang="en-US" dirty="0"/>
          </a:p>
        </p:txBody>
      </p:sp>
      <p:sp>
        <p:nvSpPr>
          <p:cNvPr id="3" name="Freeform 3"/>
          <p:cNvSpPr/>
          <p:nvPr/>
        </p:nvSpPr>
        <p:spPr>
          <a:xfrm rot="-4975329">
            <a:off x="11231066" y="-3114554"/>
            <a:ext cx="9374539" cy="10031121"/>
          </a:xfrm>
          <a:custGeom>
            <a:avLst/>
            <a:gdLst/>
            <a:ahLst/>
            <a:cxnLst/>
            <a:rect l="l" t="t" r="r" b="b"/>
            <a:pathLst>
              <a:path w="9374539" h="10031121">
                <a:moveTo>
                  <a:pt x="0" y="0"/>
                </a:moveTo>
                <a:lnTo>
                  <a:pt x="9374539" y="0"/>
                </a:lnTo>
                <a:lnTo>
                  <a:pt x="9374539" y="10031121"/>
                </a:lnTo>
                <a:lnTo>
                  <a:pt x="0" y="100311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405708">
            <a:off x="-2553589" y="7446037"/>
            <a:ext cx="8257993" cy="6996773"/>
          </a:xfrm>
          <a:custGeom>
            <a:avLst/>
            <a:gdLst/>
            <a:ahLst/>
            <a:cxnLst/>
            <a:rect l="l" t="t" r="r" b="b"/>
            <a:pathLst>
              <a:path w="8257993" h="6996773">
                <a:moveTo>
                  <a:pt x="0" y="0"/>
                </a:moveTo>
                <a:lnTo>
                  <a:pt x="8257993" y="0"/>
                </a:lnTo>
                <a:lnTo>
                  <a:pt x="8257993" y="6996772"/>
                </a:lnTo>
                <a:lnTo>
                  <a:pt x="0" y="69967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527056">
            <a:off x="-2991288" y="-4364987"/>
            <a:ext cx="9133392" cy="7738474"/>
          </a:xfrm>
          <a:custGeom>
            <a:avLst/>
            <a:gdLst/>
            <a:ahLst/>
            <a:cxnLst/>
            <a:rect l="l" t="t" r="r" b="b"/>
            <a:pathLst>
              <a:path w="9133392" h="7738474">
                <a:moveTo>
                  <a:pt x="0" y="0"/>
                </a:moveTo>
                <a:lnTo>
                  <a:pt x="9133392" y="0"/>
                </a:lnTo>
                <a:lnTo>
                  <a:pt x="9133392" y="7738474"/>
                </a:lnTo>
                <a:lnTo>
                  <a:pt x="0" y="773847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4143192">
            <a:off x="11916694" y="8391714"/>
            <a:ext cx="8505753" cy="7593318"/>
          </a:xfrm>
          <a:custGeom>
            <a:avLst/>
            <a:gdLst/>
            <a:ahLst/>
            <a:cxnLst/>
            <a:rect l="l" t="t" r="r" b="b"/>
            <a:pathLst>
              <a:path w="8505753" h="7593318">
                <a:moveTo>
                  <a:pt x="0" y="0"/>
                </a:moveTo>
                <a:lnTo>
                  <a:pt x="8505753" y="0"/>
                </a:lnTo>
                <a:lnTo>
                  <a:pt x="8505753" y="7593318"/>
                </a:lnTo>
                <a:lnTo>
                  <a:pt x="0" y="759331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0" y="8092948"/>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6169570" y="7435525"/>
            <a:ext cx="5586791" cy="5702950"/>
          </a:xfrm>
          <a:custGeom>
            <a:avLst/>
            <a:gdLst/>
            <a:ahLst/>
            <a:cxnLst/>
            <a:rect l="l" t="t" r="r" b="b"/>
            <a:pathLst>
              <a:path w="5586791" h="5702950">
                <a:moveTo>
                  <a:pt x="0" y="0"/>
                </a:moveTo>
                <a:lnTo>
                  <a:pt x="5586791" y="0"/>
                </a:lnTo>
                <a:lnTo>
                  <a:pt x="5586791" y="5702950"/>
                </a:lnTo>
                <a:lnTo>
                  <a:pt x="0" y="5702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4329732" y="-217850"/>
            <a:ext cx="5586791" cy="5702950"/>
          </a:xfrm>
          <a:custGeom>
            <a:avLst/>
            <a:gdLst/>
            <a:ahLst/>
            <a:cxnLst/>
            <a:rect l="l" t="t" r="r" b="b"/>
            <a:pathLst>
              <a:path w="5586791" h="5702950">
                <a:moveTo>
                  <a:pt x="0" y="0"/>
                </a:moveTo>
                <a:lnTo>
                  <a:pt x="5586790" y="0"/>
                </a:lnTo>
                <a:lnTo>
                  <a:pt x="5586790" y="5702950"/>
                </a:lnTo>
                <a:lnTo>
                  <a:pt x="0" y="570295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5732293" y="3356038"/>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704981" y="6597727"/>
            <a:ext cx="1740853" cy="1865402"/>
          </a:xfrm>
          <a:custGeom>
            <a:avLst/>
            <a:gdLst/>
            <a:ahLst/>
            <a:cxnLst/>
            <a:rect l="l" t="t" r="r" b="b"/>
            <a:pathLst>
              <a:path w="1740853" h="1865402">
                <a:moveTo>
                  <a:pt x="0" y="0"/>
                </a:moveTo>
                <a:lnTo>
                  <a:pt x="1740853" y="0"/>
                </a:lnTo>
                <a:lnTo>
                  <a:pt x="1740853" y="1865402"/>
                </a:lnTo>
                <a:lnTo>
                  <a:pt x="0" y="18654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751158">
            <a:off x="4374495" y="287680"/>
            <a:ext cx="777740" cy="976614"/>
          </a:xfrm>
          <a:custGeom>
            <a:avLst/>
            <a:gdLst/>
            <a:ahLst/>
            <a:cxnLst/>
            <a:rect l="l" t="t" r="r" b="b"/>
            <a:pathLst>
              <a:path w="777740" h="976614">
                <a:moveTo>
                  <a:pt x="0" y="0"/>
                </a:moveTo>
                <a:lnTo>
                  <a:pt x="777740" y="0"/>
                </a:lnTo>
                <a:lnTo>
                  <a:pt x="777740" y="976614"/>
                </a:lnTo>
                <a:lnTo>
                  <a:pt x="0" y="976614"/>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flipV="1">
            <a:off x="8181605" y="1028700"/>
            <a:ext cx="1924789" cy="1311164"/>
          </a:xfrm>
          <a:custGeom>
            <a:avLst/>
            <a:gdLst/>
            <a:ahLst/>
            <a:cxnLst/>
            <a:rect l="l" t="t" r="r" b="b"/>
            <a:pathLst>
              <a:path w="1924789" h="1311164">
                <a:moveTo>
                  <a:pt x="0" y="1311164"/>
                </a:moveTo>
                <a:lnTo>
                  <a:pt x="1924790" y="1311164"/>
                </a:lnTo>
                <a:lnTo>
                  <a:pt x="1924790" y="0"/>
                </a:lnTo>
                <a:lnTo>
                  <a:pt x="0" y="0"/>
                </a:lnTo>
                <a:lnTo>
                  <a:pt x="0" y="1311164"/>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5" name="Freeform 15"/>
          <p:cNvSpPr/>
          <p:nvPr/>
        </p:nvSpPr>
        <p:spPr>
          <a:xfrm rot="2569145">
            <a:off x="13774721" y="5106731"/>
            <a:ext cx="1672854" cy="755640"/>
          </a:xfrm>
          <a:custGeom>
            <a:avLst/>
            <a:gdLst/>
            <a:ahLst/>
            <a:cxnLst/>
            <a:rect l="l" t="t" r="r" b="b"/>
            <a:pathLst>
              <a:path w="1672854" h="755640">
                <a:moveTo>
                  <a:pt x="0" y="0"/>
                </a:moveTo>
                <a:lnTo>
                  <a:pt x="1672854" y="0"/>
                </a:lnTo>
                <a:lnTo>
                  <a:pt x="1672854" y="755640"/>
                </a:lnTo>
                <a:lnTo>
                  <a:pt x="0" y="755640"/>
                </a:lnTo>
                <a:lnTo>
                  <a:pt x="0" y="0"/>
                </a:lnTo>
                <a:close/>
              </a:path>
            </a:pathLst>
          </a:custGeom>
          <a:blipFill>
            <a:blip r:embed="rId24">
              <a:extLst>
                <a:ext uri="{96DAC541-7B7A-43D3-8B79-37D633B846F1}">
                  <asvg:svgBlip xmlns="" xmlns:asvg="http://schemas.microsoft.com/office/drawing/2016/SVG/main" r:embed="rId26"/>
                </a:ext>
              </a:extLst>
            </a:blip>
            <a:stretch>
              <a:fillRect/>
            </a:stretch>
          </a:blipFill>
        </p:spPr>
      </p:sp>
      <p:sp>
        <p:nvSpPr>
          <p:cNvPr id="16" name="Freeform 16"/>
          <p:cNvSpPr/>
          <p:nvPr/>
        </p:nvSpPr>
        <p:spPr>
          <a:xfrm rot="750104">
            <a:off x="12567565" y="997165"/>
            <a:ext cx="1294992" cy="1344926"/>
          </a:xfrm>
          <a:custGeom>
            <a:avLst/>
            <a:gdLst/>
            <a:ahLst/>
            <a:cxnLst/>
            <a:rect l="l" t="t" r="r" b="b"/>
            <a:pathLst>
              <a:path w="1294992" h="1344926">
                <a:moveTo>
                  <a:pt x="0" y="0"/>
                </a:moveTo>
                <a:lnTo>
                  <a:pt x="1294992" y="0"/>
                </a:lnTo>
                <a:lnTo>
                  <a:pt x="1294992" y="1344926"/>
                </a:lnTo>
                <a:lnTo>
                  <a:pt x="0" y="134492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17" name="TextBox 17"/>
          <p:cNvSpPr txBox="1"/>
          <p:nvPr/>
        </p:nvSpPr>
        <p:spPr>
          <a:xfrm>
            <a:off x="3288754" y="3721209"/>
            <a:ext cx="12073552" cy="5770811"/>
          </a:xfrm>
          <a:prstGeom prst="rect">
            <a:avLst/>
          </a:prstGeom>
        </p:spPr>
        <p:txBody>
          <a:bodyPr wrap="square" lIns="0" tIns="0" rIns="0" bIns="0" rtlCol="0" anchor="t">
            <a:spAutoFit/>
          </a:bodyPr>
          <a:lstStyle/>
          <a:p>
            <a:pPr>
              <a:lnSpc>
                <a:spcPct val="150000"/>
              </a:lnSpc>
              <a:spcBef>
                <a:spcPct val="0"/>
              </a:spcBef>
            </a:pPr>
            <a:r>
              <a:rPr lang="en-US" sz="2400" dirty="0" smtClean="0">
                <a:latin typeface="More Sugar Thin" panose="020B0604020202020204" charset="0"/>
              </a:rPr>
              <a:t>-They </a:t>
            </a:r>
            <a:r>
              <a:rPr lang="en-US" sz="2400" dirty="0">
                <a:latin typeface="More Sugar Thin" panose="020B0604020202020204" charset="0"/>
              </a:rPr>
              <a:t>need straightforward ways to follow up on and verify news that has sparked their interest. </a:t>
            </a:r>
          </a:p>
          <a:p>
            <a:pPr>
              <a:lnSpc>
                <a:spcPct val="150000"/>
              </a:lnSpc>
              <a:spcBef>
                <a:spcPct val="0"/>
              </a:spcBef>
            </a:pPr>
            <a:endParaRPr lang="en-US" sz="2400" dirty="0" smtClean="0">
              <a:latin typeface="More Sugar Thin" panose="020B0604020202020204" charset="0"/>
            </a:endParaRPr>
          </a:p>
          <a:p>
            <a:r>
              <a:rPr lang="en-US" sz="2400" dirty="0" smtClean="0">
                <a:latin typeface="More Sugar Thin" panose="020B0604020202020204" charset="0"/>
              </a:rPr>
              <a:t>-They </a:t>
            </a:r>
            <a:r>
              <a:rPr lang="en-US" sz="2400" dirty="0">
                <a:latin typeface="More Sugar Thin" panose="020B0604020202020204" charset="0"/>
              </a:rPr>
              <a:t>need storytelling that engages them, with an appropriate tone of voice, and appealing visual or audiovisual design.  </a:t>
            </a:r>
            <a:endParaRPr lang="en-US" sz="2400" dirty="0" smtClean="0">
              <a:latin typeface="More Sugar Thin" panose="020B0604020202020204" charset="0"/>
            </a:endParaRPr>
          </a:p>
          <a:p>
            <a:pPr marL="342900" indent="-342900">
              <a:buFontTx/>
              <a:buChar char="-"/>
            </a:pPr>
            <a:endParaRPr lang="en-US" sz="2400" dirty="0">
              <a:latin typeface="More Sugar Thin" panose="020B0604020202020204" charset="0"/>
            </a:endParaRPr>
          </a:p>
          <a:p>
            <a:r>
              <a:rPr lang="en-US" sz="2400" dirty="0">
                <a:latin typeface="More Sugar Thin" panose="020B0604020202020204" charset="0"/>
              </a:rPr>
              <a:t> </a:t>
            </a:r>
          </a:p>
          <a:p>
            <a:r>
              <a:rPr lang="en-US" sz="2400" dirty="0">
                <a:latin typeface="More Sugar Thin" panose="020B0604020202020204" charset="0"/>
              </a:rPr>
              <a:t>-Traditional news brands see it as: “what you should know.” Young audiences see it as: “what you should know (to an extent), but also what is useful to know, what is interesting to know, and what is fun to know.”</a:t>
            </a:r>
          </a:p>
          <a:p>
            <a:pPr>
              <a:lnSpc>
                <a:spcPct val="150000"/>
              </a:lnSpc>
              <a:spcBef>
                <a:spcPct val="0"/>
              </a:spcBef>
            </a:pPr>
            <a:endParaRPr lang="en-US" sz="2400" dirty="0">
              <a:latin typeface="More Sugar Thin" panose="020B0604020202020204" charset="0"/>
            </a:endParaRPr>
          </a:p>
          <a:p>
            <a:pPr>
              <a:lnSpc>
                <a:spcPct val="150000"/>
              </a:lnSpc>
              <a:spcBef>
                <a:spcPct val="0"/>
              </a:spcBef>
            </a:pPr>
            <a:endParaRPr lang="en-US" sz="2400" dirty="0" smtClean="0">
              <a:latin typeface="More Sugar Thin" panose="020B0604020202020204" charset="0"/>
            </a:endParaRPr>
          </a:p>
          <a:p>
            <a:pPr>
              <a:lnSpc>
                <a:spcPct val="150000"/>
              </a:lnSpc>
              <a:spcBef>
                <a:spcPct val="0"/>
              </a:spcBef>
            </a:pPr>
            <a:endParaRPr lang="en-US" dirty="0"/>
          </a:p>
        </p:txBody>
      </p:sp>
      <p:sp>
        <p:nvSpPr>
          <p:cNvPr id="19" name="TextBox 19"/>
          <p:cNvSpPr txBox="1"/>
          <p:nvPr/>
        </p:nvSpPr>
        <p:spPr>
          <a:xfrm>
            <a:off x="4487379" y="2415655"/>
            <a:ext cx="8771421" cy="648254"/>
          </a:xfrm>
          <a:prstGeom prst="rect">
            <a:avLst/>
          </a:prstGeom>
        </p:spPr>
        <p:txBody>
          <a:bodyPr wrap="square" lIns="0" tIns="0" rIns="0" bIns="0" rtlCol="0" anchor="t">
            <a:spAutoFit/>
          </a:bodyPr>
          <a:lstStyle/>
          <a:p>
            <a:pPr algn="ctr">
              <a:lnSpc>
                <a:spcPts val="6136"/>
              </a:lnSpc>
            </a:pPr>
            <a:r>
              <a:rPr lang="en-US" sz="2400" dirty="0" smtClean="0">
                <a:solidFill>
                  <a:schemeClr val="accent4">
                    <a:lumMod val="75000"/>
                  </a:schemeClr>
                </a:solidFill>
                <a:latin typeface="Handy Casual"/>
              </a:rPr>
              <a:t>CHARACTERISTICS OF YOUNG ADULT PRACTICES OF INFORMATIVE CONTENT CONSUMPTION</a:t>
            </a:r>
            <a:endParaRPr lang="en-US" sz="2400" dirty="0">
              <a:solidFill>
                <a:schemeClr val="accent4">
                  <a:lumMod val="75000"/>
                </a:schemeClr>
              </a:solidFill>
              <a:latin typeface="Handy Casual"/>
            </a:endParaRPr>
          </a:p>
        </p:txBody>
      </p:sp>
      <p:sp>
        <p:nvSpPr>
          <p:cNvPr id="20" name="TextBox 20"/>
          <p:cNvSpPr txBox="1"/>
          <p:nvPr/>
        </p:nvSpPr>
        <p:spPr>
          <a:xfrm rot="-1348359">
            <a:off x="13660137" y="8410420"/>
            <a:ext cx="2864953" cy="795089"/>
          </a:xfrm>
          <a:prstGeom prst="rect">
            <a:avLst/>
          </a:prstGeom>
        </p:spPr>
        <p:txBody>
          <a:bodyPr lIns="0" tIns="0" rIns="0" bIns="0" rtlCol="0" anchor="t">
            <a:spAutoFit/>
          </a:bodyPr>
          <a:lstStyle/>
          <a:p>
            <a:pPr algn="ctr">
              <a:lnSpc>
                <a:spcPts val="3118"/>
              </a:lnSpc>
              <a:spcBef>
                <a:spcPct val="0"/>
              </a:spcBef>
            </a:pPr>
            <a:r>
              <a:rPr lang="en-US" sz="2969" dirty="0" smtClean="0">
                <a:solidFill>
                  <a:srgbClr val="474747"/>
                </a:solidFill>
                <a:latin typeface="More Sugar Thin"/>
              </a:rPr>
              <a:t> new narratives</a:t>
            </a:r>
          </a:p>
          <a:p>
            <a:pPr algn="ctr">
              <a:lnSpc>
                <a:spcPts val="3118"/>
              </a:lnSpc>
              <a:spcBef>
                <a:spcPct val="0"/>
              </a:spcBef>
            </a:pPr>
            <a:r>
              <a:rPr lang="en-US" sz="2969" dirty="0" smtClean="0">
                <a:solidFill>
                  <a:srgbClr val="474747"/>
                </a:solidFill>
                <a:latin typeface="More Sugar Thin"/>
              </a:rPr>
              <a:t> storytelling</a:t>
            </a:r>
            <a:endParaRPr lang="en-US" sz="2969" dirty="0">
              <a:solidFill>
                <a:srgbClr val="474747"/>
              </a:solidFill>
              <a:latin typeface="More Sugar Thin"/>
            </a:endParaRPr>
          </a:p>
        </p:txBody>
      </p:sp>
    </p:spTree>
    <p:extLst>
      <p:ext uri="{BB962C8B-B14F-4D97-AF65-F5344CB8AC3E}">
        <p14:creationId xmlns:p14="http://schemas.microsoft.com/office/powerpoint/2010/main" val="316924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1248</Words>
  <Application>Microsoft Office PowerPoint</Application>
  <PresentationFormat>Personalizado</PresentationFormat>
  <Paragraphs>109</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More Sugar</vt:lpstr>
      <vt:lpstr>More Sugar Thin</vt:lpstr>
      <vt:lpstr>Arial</vt:lpstr>
      <vt:lpstr>Handy Casual</vt:lpstr>
      <vt:lpstr>Berlin Sans FB</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Proyecto Hecho A Mano Amarillo Pastel</dc:title>
  <dc:creator>Silvana Comba</dc:creator>
  <cp:lastModifiedBy>Silvana Comba</cp:lastModifiedBy>
  <cp:revision>37</cp:revision>
  <dcterms:created xsi:type="dcterms:W3CDTF">2006-08-16T00:00:00Z</dcterms:created>
  <dcterms:modified xsi:type="dcterms:W3CDTF">2024-05-31T16:04:41Z</dcterms:modified>
  <dc:identifier>DAGF_4R-x20</dc:identifier>
</cp:coreProperties>
</file>